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9" r:id="rId2"/>
    <p:sldMasterId id="2147483671" r:id="rId3"/>
    <p:sldMasterId id="2147483674" r:id="rId4"/>
  </p:sldMasterIdLst>
  <p:notesMasterIdLst>
    <p:notesMasterId r:id="rId39"/>
  </p:notesMasterIdLst>
  <p:sldIdLst>
    <p:sldId id="256" r:id="rId5"/>
    <p:sldId id="258" r:id="rId6"/>
    <p:sldId id="257" r:id="rId7"/>
    <p:sldId id="259" r:id="rId8"/>
    <p:sldId id="261" r:id="rId9"/>
    <p:sldId id="262" r:id="rId10"/>
    <p:sldId id="260" r:id="rId11"/>
    <p:sldId id="264" r:id="rId12"/>
    <p:sldId id="263" r:id="rId13"/>
    <p:sldId id="265" r:id="rId14"/>
    <p:sldId id="274" r:id="rId15"/>
    <p:sldId id="275" r:id="rId16"/>
    <p:sldId id="276" r:id="rId17"/>
    <p:sldId id="281" r:id="rId18"/>
    <p:sldId id="266" r:id="rId19"/>
    <p:sldId id="267" r:id="rId20"/>
    <p:sldId id="268" r:id="rId21"/>
    <p:sldId id="269" r:id="rId22"/>
    <p:sldId id="270" r:id="rId23"/>
    <p:sldId id="271" r:id="rId24"/>
    <p:sldId id="272" r:id="rId25"/>
    <p:sldId id="273"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2"/>
    <p:restoredTop sz="71831"/>
  </p:normalViewPr>
  <p:slideViewPr>
    <p:cSldViewPr snapToGrid="0" snapToObjects="1">
      <p:cViewPr>
        <p:scale>
          <a:sx n="76" d="100"/>
          <a:sy n="76" d="100"/>
        </p:scale>
        <p:origin x="2400" y="83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t>
        <a:bodyPr/>
        <a:lstStyle/>
        <a:p>
          <a:endParaRPr lang="en-US"/>
        </a:p>
      </dgm:t>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t>
        <a:bodyPr/>
        <a:lstStyle/>
        <a:p>
          <a:endParaRPr lang="en-US"/>
        </a:p>
      </dgm:t>
    </dgm:pt>
    <dgm:pt modelId="{4EBE0188-9563-6846-A934-97189A9539D8}" type="pres">
      <dgm:prSet presAssocID="{623D255D-A64B-E043-A6F1-0899BDE6C2E1}" presName="descendantText" presStyleLbl="alignAcc1" presStyleIdx="0" presStyleCnt="3">
        <dgm:presLayoutVars>
          <dgm:bulletEnabled val="1"/>
        </dgm:presLayoutVars>
      </dgm:prSet>
      <dgm:spPr/>
      <dgm:t>
        <a:bodyPr/>
        <a:lstStyle/>
        <a:p>
          <a:endParaRPr lang="en-US"/>
        </a:p>
      </dgm:t>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t>
        <a:bodyPr/>
        <a:lstStyle/>
        <a:p>
          <a:endParaRPr lang="en-US"/>
        </a:p>
      </dgm:t>
    </dgm:pt>
    <dgm:pt modelId="{5F2D23CC-95FF-8E44-B542-6F2A4646D751}" type="pres">
      <dgm:prSet presAssocID="{67A7DA18-FE6D-C349-9BB1-774614E2D0A9}" presName="descendantText" presStyleLbl="alignAcc1" presStyleIdx="1" presStyleCnt="3">
        <dgm:presLayoutVars>
          <dgm:bulletEnabled val="1"/>
        </dgm:presLayoutVars>
      </dgm:prSet>
      <dgm:spPr/>
      <dgm:t>
        <a:bodyPr/>
        <a:lstStyle/>
        <a:p>
          <a:endParaRPr lang="en-US"/>
        </a:p>
      </dgm:t>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t>
        <a:bodyPr/>
        <a:lstStyle/>
        <a:p>
          <a:endParaRPr lang="en-US"/>
        </a:p>
      </dgm:t>
    </dgm:pt>
    <dgm:pt modelId="{89505891-F738-6B47-8FFB-4D406888E7C7}" type="pres">
      <dgm:prSet presAssocID="{A69C2980-13F1-944F-A24D-24B5B686EFEC}" presName="descendantText" presStyleLbl="alignAcc1" presStyleIdx="2" presStyleCnt="3">
        <dgm:presLayoutVars>
          <dgm:bulletEnabled val="1"/>
        </dgm:presLayoutVars>
      </dgm:prSet>
      <dgm:spPr/>
      <dgm:t>
        <a:bodyPr/>
        <a:lstStyle/>
        <a:p>
          <a:endParaRPr lang="en-US"/>
        </a:p>
      </dgm:t>
    </dgm:pt>
  </dgm:ptLst>
  <dgm:cxnLst>
    <dgm:cxn modelId="{733F1771-6F63-1F4A-A8BB-DD2131A66BB5}" srcId="{67A7DA18-FE6D-C349-9BB1-774614E2D0A9}" destId="{A48B9CF1-05CA-4445-861F-B853300B2B39}" srcOrd="0" destOrd="0" parTransId="{A41E6298-F286-BF4D-AE6E-8E34BE8BD259}" sibTransId="{F43E0FFC-6C38-E74F-8651-E67889C0C1B7}"/>
    <dgm:cxn modelId="{40792BCB-B9D1-1344-8A53-A6E8998655A7}" type="presOf" srcId="{623D255D-A64B-E043-A6F1-0899BDE6C2E1}" destId="{4A65AFAC-3279-1B4F-8FD1-3D767306279F}" srcOrd="0" destOrd="0" presId="urn:microsoft.com/office/officeart/2005/8/layout/chevron2"/>
    <dgm:cxn modelId="{937BB30D-4DA8-CD4A-9ED7-C242A4236BE3}" type="presOf" srcId="{A69C2980-13F1-944F-A24D-24B5B686EFEC}" destId="{3DC96EF4-BD4E-294C-8985-3053FCEE5B5A}" srcOrd="0" destOrd="0" presId="urn:microsoft.com/office/officeart/2005/8/layout/chevron2"/>
    <dgm:cxn modelId="{2366CF50-1909-2740-B679-25FABFB60F0A}" type="presOf" srcId="{67A7DA18-FE6D-C349-9BB1-774614E2D0A9}" destId="{A62F56BC-D8B5-6942-82CC-34676D419596}" srcOrd="0" destOrd="0" presId="urn:microsoft.com/office/officeart/2005/8/layout/chevron2"/>
    <dgm:cxn modelId="{8043890F-7952-C84D-8BE6-D7A4BFEEA09A}" srcId="{12C3C9C6-4E8D-AE4E-8AF3-E689D3213075}" destId="{67A7DA18-FE6D-C349-9BB1-774614E2D0A9}" srcOrd="1" destOrd="0" parTransId="{B72D8E53-DD67-4E46-97E3-AD851BFCCCBF}" sibTransId="{175E6691-4FEB-A74D-996C-09F767B4AFED}"/>
    <dgm:cxn modelId="{69DBFB8D-FC7D-DF49-ADBA-2AC3918AAA0E}" type="presOf" srcId="{9F0D06CA-0D36-9D4D-B395-C3A91BD9414E}" destId="{4EBE0188-9563-6846-A934-97189A9539D8}" srcOrd="0" destOrd="0" presId="urn:microsoft.com/office/officeart/2005/8/layout/chevron2"/>
    <dgm:cxn modelId="{DCAC4F85-EA41-504E-B49C-A109E097FAEE}" srcId="{12C3C9C6-4E8D-AE4E-8AF3-E689D3213075}" destId="{A69C2980-13F1-944F-A24D-24B5B686EFEC}" srcOrd="2" destOrd="0" parTransId="{46E458AE-A18A-9E41-88FB-DC54B75D60B2}" sibTransId="{0B4A53DC-F321-014D-BCD3-4335D7F9C004}"/>
    <dgm:cxn modelId="{3E803372-8433-554C-A558-E51B4D51BDDA}" srcId="{A69C2980-13F1-944F-A24D-24B5B686EFEC}" destId="{6EBDD1A3-967F-4C40-9EA7-6678F2EA1E3F}" srcOrd="0" destOrd="0" parTransId="{E1B77F24-567D-AC4E-A092-3E02323E3755}" sibTransId="{062FB9D3-83E8-AB4C-9D3E-6BB0F59F1820}"/>
    <dgm:cxn modelId="{53059EB0-64A2-E848-9031-211CB5009BAD}" srcId="{12C3C9C6-4E8D-AE4E-8AF3-E689D3213075}" destId="{623D255D-A64B-E043-A6F1-0899BDE6C2E1}" srcOrd="0" destOrd="0" parTransId="{F47DDFFC-88C0-4544-AD82-B8AF6DAE500F}" sibTransId="{AD31B3A8-5030-6C46-8B52-2B415B3BDB9B}"/>
    <dgm:cxn modelId="{ED8022C3-269A-1343-906D-EF2048774C43}" type="presOf" srcId="{6EBDD1A3-967F-4C40-9EA7-6678F2EA1E3F}" destId="{89505891-F738-6B47-8FFB-4D406888E7C7}" srcOrd="0" destOrd="0" presId="urn:microsoft.com/office/officeart/2005/8/layout/chevron2"/>
    <dgm:cxn modelId="{F4A5AC24-AB77-9346-BDA8-9E4235E1EF16}" type="presOf" srcId="{12C3C9C6-4E8D-AE4E-8AF3-E689D3213075}" destId="{0EF8EC47-0473-2B4E-BB25-FA6F8A99CFA5}" srcOrd="0" destOrd="0" presId="urn:microsoft.com/office/officeart/2005/8/layout/chevron2"/>
    <dgm:cxn modelId="{F3155BB9-4BF7-7A41-9140-FD4B89BA51CE}" type="presOf" srcId="{A48B9CF1-05CA-4445-861F-B853300B2B39}" destId="{5F2D23CC-95FF-8E44-B542-6F2A4646D751}"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D79E17B5-6B9A-8141-967D-99669EF7D24F}" type="presParOf" srcId="{0EF8EC47-0473-2B4E-BB25-FA6F8A99CFA5}" destId="{BD790655-3CC8-DB4B-8C14-09414BEEE8EC}" srcOrd="0" destOrd="0" presId="urn:microsoft.com/office/officeart/2005/8/layout/chevron2"/>
    <dgm:cxn modelId="{F6324BA4-EBE9-4B45-B1A5-2A4B46854DA1}" type="presParOf" srcId="{BD790655-3CC8-DB4B-8C14-09414BEEE8EC}" destId="{4A65AFAC-3279-1B4F-8FD1-3D767306279F}" srcOrd="0" destOrd="0" presId="urn:microsoft.com/office/officeart/2005/8/layout/chevron2"/>
    <dgm:cxn modelId="{63F7BFBA-B330-9046-BC70-32E9FE53FC5B}" type="presParOf" srcId="{BD790655-3CC8-DB4B-8C14-09414BEEE8EC}" destId="{4EBE0188-9563-6846-A934-97189A9539D8}" srcOrd="1" destOrd="0" presId="urn:microsoft.com/office/officeart/2005/8/layout/chevron2"/>
    <dgm:cxn modelId="{DB808269-A2C5-DF49-8DB1-03C5A8173E63}" type="presParOf" srcId="{0EF8EC47-0473-2B4E-BB25-FA6F8A99CFA5}" destId="{37C61839-B3AD-E146-BFD5-60D448FC6DA4}" srcOrd="1" destOrd="0" presId="urn:microsoft.com/office/officeart/2005/8/layout/chevron2"/>
    <dgm:cxn modelId="{7451EE71-9416-D445-82B5-F3253B688AD9}" type="presParOf" srcId="{0EF8EC47-0473-2B4E-BB25-FA6F8A99CFA5}" destId="{DFEBD311-085E-074A-80FC-49CB863C7A0D}" srcOrd="2" destOrd="0" presId="urn:microsoft.com/office/officeart/2005/8/layout/chevron2"/>
    <dgm:cxn modelId="{B61031D5-89C3-9D4F-BDD8-5682BB60CBCE}" type="presParOf" srcId="{DFEBD311-085E-074A-80FC-49CB863C7A0D}" destId="{A62F56BC-D8B5-6942-82CC-34676D419596}" srcOrd="0" destOrd="0" presId="urn:microsoft.com/office/officeart/2005/8/layout/chevron2"/>
    <dgm:cxn modelId="{E623FBE8-7A32-F54B-8F0F-A6715411E997}" type="presParOf" srcId="{DFEBD311-085E-074A-80FC-49CB863C7A0D}" destId="{5F2D23CC-95FF-8E44-B542-6F2A4646D751}" srcOrd="1" destOrd="0" presId="urn:microsoft.com/office/officeart/2005/8/layout/chevron2"/>
    <dgm:cxn modelId="{311AF96C-D405-CB4C-B857-A0E01275DD85}" type="presParOf" srcId="{0EF8EC47-0473-2B4E-BB25-FA6F8A99CFA5}" destId="{99322D71-EC5A-1440-940E-998BBF13C984}" srcOrd="3" destOrd="0" presId="urn:microsoft.com/office/officeart/2005/8/layout/chevron2"/>
    <dgm:cxn modelId="{13D5E262-C9AE-4645-93FF-FBB83FBD7E2A}" type="presParOf" srcId="{0EF8EC47-0473-2B4E-BB25-FA6F8A99CFA5}" destId="{D17F054D-2633-DE42-8C2D-58F52280E1D8}" srcOrd="4" destOrd="0" presId="urn:microsoft.com/office/officeart/2005/8/layout/chevron2"/>
    <dgm:cxn modelId="{F1441CC4-1CAA-FD49-AB66-DCB2C1803939}" type="presParOf" srcId="{D17F054D-2633-DE42-8C2D-58F52280E1D8}" destId="{3DC96EF4-BD4E-294C-8985-3053FCEE5B5A}" srcOrd="0" destOrd="0" presId="urn:microsoft.com/office/officeart/2005/8/layout/chevron2"/>
    <dgm:cxn modelId="{C7A3C0B0-8AF3-C04F-A2CA-D0040E569656}"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092E81-977D-E442-A733-AB7D73B73833}"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C693098E-972A-374E-A1AF-F472970EDB4D}">
      <dgm:prSet phldrT="[Text]"/>
      <dgm:spPr/>
      <dgm:t>
        <a:bodyPr/>
        <a:lstStyle/>
        <a:p>
          <a:r>
            <a:rPr lang="en-US" dirty="0" smtClean="0"/>
            <a:t>1</a:t>
          </a:r>
          <a:endParaRPr lang="en-US" dirty="0"/>
        </a:p>
      </dgm:t>
    </dgm:pt>
    <dgm:pt modelId="{E045C98E-766F-A64C-A337-1BDB9EEF258A}" type="parTrans" cxnId="{1E2AE51A-BA17-4D48-9023-F7F291DE4EB5}">
      <dgm:prSet/>
      <dgm:spPr/>
      <dgm:t>
        <a:bodyPr/>
        <a:lstStyle/>
        <a:p>
          <a:endParaRPr lang="en-US"/>
        </a:p>
      </dgm:t>
    </dgm:pt>
    <dgm:pt modelId="{3E3074BC-D25D-664E-9545-07CEF8322809}" type="sibTrans" cxnId="{1E2AE51A-BA17-4D48-9023-F7F291DE4EB5}">
      <dgm:prSet/>
      <dgm:spPr/>
      <dgm:t>
        <a:bodyPr/>
        <a:lstStyle/>
        <a:p>
          <a:endParaRPr lang="en-US"/>
        </a:p>
      </dgm:t>
    </dgm:pt>
    <dgm:pt modelId="{BC876D77-60AA-FA4D-9CB8-2C1D918929E4}">
      <dgm:prSet phldrT="[Text]"/>
      <dgm:spPr/>
      <dgm:t>
        <a:bodyPr/>
        <a:lstStyle/>
        <a:p>
          <a:r>
            <a:rPr lang="en-US" dirty="0" smtClean="0"/>
            <a:t>What is </a:t>
          </a:r>
          <a:r>
            <a:rPr lang="en-US" dirty="0" err="1" smtClean="0"/>
            <a:t>Blockchain</a:t>
          </a:r>
          <a:endParaRPr lang="en-US" dirty="0"/>
        </a:p>
      </dgm:t>
    </dgm:pt>
    <dgm:pt modelId="{A8662A8B-19F1-194C-A964-16721F6DB396}" type="parTrans" cxnId="{A7F03885-0CE0-E046-932E-974E3326459D}">
      <dgm:prSet/>
      <dgm:spPr/>
      <dgm:t>
        <a:bodyPr/>
        <a:lstStyle/>
        <a:p>
          <a:endParaRPr lang="en-US"/>
        </a:p>
      </dgm:t>
    </dgm:pt>
    <dgm:pt modelId="{E3791C8E-047B-2D49-B298-97FBBF4CE44D}" type="sibTrans" cxnId="{A7F03885-0CE0-E046-932E-974E3326459D}">
      <dgm:prSet/>
      <dgm:spPr/>
      <dgm:t>
        <a:bodyPr/>
        <a:lstStyle/>
        <a:p>
          <a:endParaRPr lang="en-US"/>
        </a:p>
      </dgm:t>
    </dgm:pt>
    <dgm:pt modelId="{7DE8B508-4E16-9841-949C-A4B898523A33}">
      <dgm:prSet phldrT="[Text]"/>
      <dgm:spPr/>
      <dgm:t>
        <a:bodyPr/>
        <a:lstStyle/>
        <a:p>
          <a:r>
            <a:rPr lang="en-US" dirty="0" smtClean="0"/>
            <a:t>2</a:t>
          </a:r>
          <a:endParaRPr lang="en-US" dirty="0"/>
        </a:p>
      </dgm:t>
    </dgm:pt>
    <dgm:pt modelId="{7D3672E0-3AF3-DE4F-8780-C97023DDEA39}" type="parTrans" cxnId="{0764837E-198D-244C-AD37-3393E4B013D5}">
      <dgm:prSet/>
      <dgm:spPr/>
      <dgm:t>
        <a:bodyPr/>
        <a:lstStyle/>
        <a:p>
          <a:endParaRPr lang="en-US"/>
        </a:p>
      </dgm:t>
    </dgm:pt>
    <dgm:pt modelId="{9158858C-66A2-BC46-9A1D-E33903E6D4A4}" type="sibTrans" cxnId="{0764837E-198D-244C-AD37-3393E4B013D5}">
      <dgm:prSet/>
      <dgm:spPr/>
      <dgm:t>
        <a:bodyPr/>
        <a:lstStyle/>
        <a:p>
          <a:endParaRPr lang="en-US"/>
        </a:p>
      </dgm:t>
    </dgm:pt>
    <dgm:pt modelId="{E44102BF-C980-584C-92B9-2B0757847EFD}">
      <dgm:prSet phldrT="[Text]"/>
      <dgm:spPr/>
      <dgm:t>
        <a:bodyPr/>
        <a:lstStyle/>
        <a:p>
          <a:r>
            <a:rPr lang="en-US" dirty="0" smtClean="0"/>
            <a:t>Why should you use </a:t>
          </a:r>
          <a:r>
            <a:rPr lang="en-US" dirty="0" err="1" smtClean="0"/>
            <a:t>Blockchain</a:t>
          </a:r>
          <a:endParaRPr lang="en-US" dirty="0"/>
        </a:p>
      </dgm:t>
    </dgm:pt>
    <dgm:pt modelId="{29182397-9391-564E-B167-957F6FFA0F2B}" type="parTrans" cxnId="{07DDC018-1B1C-FC4E-A880-566C7BFA2577}">
      <dgm:prSet/>
      <dgm:spPr/>
      <dgm:t>
        <a:bodyPr/>
        <a:lstStyle/>
        <a:p>
          <a:endParaRPr lang="en-US"/>
        </a:p>
      </dgm:t>
    </dgm:pt>
    <dgm:pt modelId="{4486960B-8B9B-9E44-B3AA-F9087DF11321}" type="sibTrans" cxnId="{07DDC018-1B1C-FC4E-A880-566C7BFA2577}">
      <dgm:prSet/>
      <dgm:spPr/>
      <dgm:t>
        <a:bodyPr/>
        <a:lstStyle/>
        <a:p>
          <a:endParaRPr lang="en-US"/>
        </a:p>
      </dgm:t>
    </dgm:pt>
    <dgm:pt modelId="{94F9B03F-1E29-CB42-A007-6CDBC452D36A}">
      <dgm:prSet phldrT="[Text]"/>
      <dgm:spPr/>
      <dgm:t>
        <a:bodyPr/>
        <a:lstStyle/>
        <a:p>
          <a:r>
            <a:rPr lang="en-US" dirty="0" smtClean="0"/>
            <a:t>3</a:t>
          </a:r>
          <a:endParaRPr lang="en-US" dirty="0"/>
        </a:p>
      </dgm:t>
    </dgm:pt>
    <dgm:pt modelId="{F88F9329-E330-1041-862E-673B41DC46A8}" type="parTrans" cxnId="{B806E433-F74E-1B49-AABA-7D322FBD0C1E}">
      <dgm:prSet/>
      <dgm:spPr/>
      <dgm:t>
        <a:bodyPr/>
        <a:lstStyle/>
        <a:p>
          <a:endParaRPr lang="en-US"/>
        </a:p>
      </dgm:t>
    </dgm:pt>
    <dgm:pt modelId="{7A40AA66-4D77-024D-A06B-E76D9576A249}" type="sibTrans" cxnId="{B806E433-F74E-1B49-AABA-7D322FBD0C1E}">
      <dgm:prSet/>
      <dgm:spPr/>
      <dgm:t>
        <a:bodyPr/>
        <a:lstStyle/>
        <a:p>
          <a:endParaRPr lang="en-US"/>
        </a:p>
      </dgm:t>
    </dgm:pt>
    <dgm:pt modelId="{DFA5033F-7D36-EE40-B7C8-88A3EC7C83D6}">
      <dgm:prSet phldrT="[Text]"/>
      <dgm:spPr/>
      <dgm:t>
        <a:bodyPr/>
        <a:lstStyle/>
        <a:p>
          <a:r>
            <a:rPr lang="en-US" dirty="0" smtClean="0"/>
            <a:t>What </a:t>
          </a:r>
          <a:r>
            <a:rPr lang="en-US" dirty="0" err="1" smtClean="0"/>
            <a:t>Blockchain</a:t>
          </a:r>
          <a:r>
            <a:rPr lang="en-US" dirty="0" smtClean="0"/>
            <a:t> isn’t</a:t>
          </a:r>
          <a:endParaRPr lang="en-US" dirty="0"/>
        </a:p>
      </dgm:t>
    </dgm:pt>
    <dgm:pt modelId="{331B7DCD-37A2-EE4E-8147-10F1D56C4AED}" type="parTrans" cxnId="{5D31DACF-1263-BD4B-A1DC-0D2FF13F862E}">
      <dgm:prSet/>
      <dgm:spPr/>
      <dgm:t>
        <a:bodyPr/>
        <a:lstStyle/>
        <a:p>
          <a:endParaRPr lang="en-US"/>
        </a:p>
      </dgm:t>
    </dgm:pt>
    <dgm:pt modelId="{94E98B6B-D483-7146-AA7B-28CD77FD8996}" type="sibTrans" cxnId="{5D31DACF-1263-BD4B-A1DC-0D2FF13F862E}">
      <dgm:prSet/>
      <dgm:spPr/>
      <dgm:t>
        <a:bodyPr/>
        <a:lstStyle/>
        <a:p>
          <a:endParaRPr lang="en-US"/>
        </a:p>
      </dgm:t>
    </dgm:pt>
    <dgm:pt modelId="{ED839DB6-0CDF-8D40-B523-3E5C8D0F7D94}">
      <dgm:prSet phldrT="[Text]"/>
      <dgm:spPr/>
      <dgm:t>
        <a:bodyPr/>
        <a:lstStyle/>
        <a:p>
          <a:r>
            <a:rPr lang="en-US" dirty="0" smtClean="0"/>
            <a:t>4</a:t>
          </a:r>
          <a:endParaRPr lang="en-US" dirty="0"/>
        </a:p>
      </dgm:t>
    </dgm:pt>
    <dgm:pt modelId="{FCCF6D13-234C-1645-A8B7-5F6E91FECE81}" type="parTrans" cxnId="{807D5D00-F23F-D444-9F0B-B6BC00DD7C87}">
      <dgm:prSet/>
      <dgm:spPr/>
      <dgm:t>
        <a:bodyPr/>
        <a:lstStyle/>
        <a:p>
          <a:endParaRPr lang="en-US"/>
        </a:p>
      </dgm:t>
    </dgm:pt>
    <dgm:pt modelId="{2068E5D3-A3E7-1941-BD53-8E958F974506}" type="sibTrans" cxnId="{807D5D00-F23F-D444-9F0B-B6BC00DD7C87}">
      <dgm:prSet/>
      <dgm:spPr/>
      <dgm:t>
        <a:bodyPr/>
        <a:lstStyle/>
        <a:p>
          <a:endParaRPr lang="en-US"/>
        </a:p>
      </dgm:t>
    </dgm:pt>
    <dgm:pt modelId="{506F3557-AD28-C74D-B843-1EB5E75DCE22}">
      <dgm:prSet phldrT="[Text]"/>
      <dgm:spPr/>
      <dgm:t>
        <a:bodyPr/>
        <a:lstStyle/>
        <a:p>
          <a:r>
            <a:rPr lang="en-US" dirty="0" smtClean="0"/>
            <a:t>5</a:t>
          </a:r>
          <a:endParaRPr lang="en-US" dirty="0"/>
        </a:p>
      </dgm:t>
    </dgm:pt>
    <dgm:pt modelId="{8E6E58D3-2B1E-FB4A-98C1-624486F2119A}" type="parTrans" cxnId="{44A258DE-FEE0-3F4A-BF53-E11CA1298D80}">
      <dgm:prSet/>
      <dgm:spPr/>
      <dgm:t>
        <a:bodyPr/>
        <a:lstStyle/>
        <a:p>
          <a:endParaRPr lang="en-US"/>
        </a:p>
      </dgm:t>
    </dgm:pt>
    <dgm:pt modelId="{2CC73AF9-50FD-8E44-B596-3B4E270A89AA}" type="sibTrans" cxnId="{44A258DE-FEE0-3F4A-BF53-E11CA1298D80}">
      <dgm:prSet/>
      <dgm:spPr/>
      <dgm:t>
        <a:bodyPr/>
        <a:lstStyle/>
        <a:p>
          <a:endParaRPr lang="en-US"/>
        </a:p>
      </dgm:t>
    </dgm:pt>
    <dgm:pt modelId="{B1469EC8-AB48-4243-9D1A-7635D26AF84D}">
      <dgm:prSet phldrT="[Text]"/>
      <dgm:spPr/>
      <dgm:t>
        <a:bodyPr/>
        <a:lstStyle/>
        <a:p>
          <a:r>
            <a:rPr lang="en-US" dirty="0" smtClean="0"/>
            <a:t>What is </a:t>
          </a:r>
          <a:r>
            <a:rPr lang="en-US" dirty="0" err="1" smtClean="0"/>
            <a:t>Blockchain</a:t>
          </a:r>
          <a:r>
            <a:rPr lang="en-US" dirty="0" smtClean="0"/>
            <a:t> for Business</a:t>
          </a:r>
          <a:endParaRPr lang="en-US" dirty="0"/>
        </a:p>
      </dgm:t>
    </dgm:pt>
    <dgm:pt modelId="{99EF7E70-3B6D-B748-BC92-23FA47F4A773}" type="parTrans" cxnId="{B00AB2E2-D894-E943-83CE-ECFFE9A00E41}">
      <dgm:prSet/>
      <dgm:spPr/>
      <dgm:t>
        <a:bodyPr/>
        <a:lstStyle/>
        <a:p>
          <a:endParaRPr lang="en-US"/>
        </a:p>
      </dgm:t>
    </dgm:pt>
    <dgm:pt modelId="{20C7C568-5BEC-6D40-B4EF-C1F6FCBA84BC}" type="sibTrans" cxnId="{B00AB2E2-D894-E943-83CE-ECFFE9A00E41}">
      <dgm:prSet/>
      <dgm:spPr/>
      <dgm:t>
        <a:bodyPr/>
        <a:lstStyle/>
        <a:p>
          <a:endParaRPr lang="en-US"/>
        </a:p>
      </dgm:t>
    </dgm:pt>
    <dgm:pt modelId="{8DE3A1AE-4978-8046-A016-4AB85B7BCDD4}">
      <dgm:prSet phldrT="[Text]"/>
      <dgm:spPr/>
      <dgm:t>
        <a:bodyPr/>
        <a:lstStyle/>
        <a:p>
          <a:r>
            <a:rPr lang="en-US" dirty="0" smtClean="0"/>
            <a:t>What is IBM </a:t>
          </a:r>
          <a:r>
            <a:rPr lang="en-US" dirty="0" err="1" smtClean="0"/>
            <a:t>Blockchain</a:t>
          </a:r>
          <a:endParaRPr lang="en-US" dirty="0"/>
        </a:p>
      </dgm:t>
    </dgm:pt>
    <dgm:pt modelId="{0564314A-C453-5146-A6E8-A3B4FD668222}" type="parTrans" cxnId="{7F646D53-B8AF-3248-93A6-413A50A04155}">
      <dgm:prSet/>
      <dgm:spPr/>
      <dgm:t>
        <a:bodyPr/>
        <a:lstStyle/>
        <a:p>
          <a:endParaRPr lang="en-US"/>
        </a:p>
      </dgm:t>
    </dgm:pt>
    <dgm:pt modelId="{7621C830-D3A2-834D-B616-23CDFBB40217}" type="sibTrans" cxnId="{7F646D53-B8AF-3248-93A6-413A50A04155}">
      <dgm:prSet/>
      <dgm:spPr/>
      <dgm:t>
        <a:bodyPr/>
        <a:lstStyle/>
        <a:p>
          <a:endParaRPr lang="en-US"/>
        </a:p>
      </dgm:t>
    </dgm:pt>
    <dgm:pt modelId="{264ADB32-3C10-F245-AE68-755022B823C8}">
      <dgm:prSet phldrT="[Text]"/>
      <dgm:spPr/>
      <dgm:t>
        <a:bodyPr/>
        <a:lstStyle/>
        <a:p>
          <a:r>
            <a:rPr lang="en-US" dirty="0" smtClean="0"/>
            <a:t>6</a:t>
          </a:r>
          <a:endParaRPr lang="en-US" dirty="0"/>
        </a:p>
      </dgm:t>
    </dgm:pt>
    <dgm:pt modelId="{29CE973D-2807-E34D-B079-04659B5A58FB}" type="parTrans" cxnId="{DE33AF88-4DFC-8E4C-B2FE-4A3A55757B53}">
      <dgm:prSet/>
      <dgm:spPr/>
      <dgm:t>
        <a:bodyPr/>
        <a:lstStyle/>
        <a:p>
          <a:endParaRPr lang="en-US"/>
        </a:p>
      </dgm:t>
    </dgm:pt>
    <dgm:pt modelId="{09D31FE5-5E01-8549-96BB-223B8443D869}" type="sibTrans" cxnId="{DE33AF88-4DFC-8E4C-B2FE-4A3A55757B53}">
      <dgm:prSet/>
      <dgm:spPr/>
      <dgm:t>
        <a:bodyPr/>
        <a:lstStyle/>
        <a:p>
          <a:endParaRPr lang="en-US"/>
        </a:p>
      </dgm:t>
    </dgm:pt>
    <dgm:pt modelId="{0BC66B92-A974-D345-A443-405EF090EDEB}">
      <dgm:prSet phldrT="[Text]"/>
      <dgm:spPr/>
      <dgm:t>
        <a:bodyPr/>
        <a:lstStyle/>
        <a:p>
          <a:r>
            <a:rPr lang="en-US" dirty="0" err="1" smtClean="0"/>
            <a:t>Hyperledger</a:t>
          </a:r>
          <a:r>
            <a:rPr lang="en-US" dirty="0" smtClean="0"/>
            <a:t> Composer</a:t>
          </a:r>
          <a:endParaRPr lang="en-US" dirty="0"/>
        </a:p>
      </dgm:t>
    </dgm:pt>
    <dgm:pt modelId="{305B4747-A9B3-C54D-999A-597FCE6928F1}" type="parTrans" cxnId="{8459FC8D-FB9D-BD4C-A6C1-8F51B52113D4}">
      <dgm:prSet/>
      <dgm:spPr/>
      <dgm:t>
        <a:bodyPr/>
        <a:lstStyle/>
        <a:p>
          <a:endParaRPr lang="en-US"/>
        </a:p>
      </dgm:t>
    </dgm:pt>
    <dgm:pt modelId="{7C17F3A3-0E78-E849-B0B7-4DF4A5A8F87F}" type="sibTrans" cxnId="{8459FC8D-FB9D-BD4C-A6C1-8F51B52113D4}">
      <dgm:prSet/>
      <dgm:spPr/>
      <dgm:t>
        <a:bodyPr/>
        <a:lstStyle/>
        <a:p>
          <a:endParaRPr lang="en-US"/>
        </a:p>
      </dgm:t>
    </dgm:pt>
    <dgm:pt modelId="{1977B106-D47C-B649-ACEA-900818AF7454}">
      <dgm:prSet phldrT="[Text]"/>
      <dgm:spPr/>
      <dgm:t>
        <a:bodyPr/>
        <a:lstStyle/>
        <a:p>
          <a:r>
            <a:rPr lang="en-US" dirty="0" smtClean="0"/>
            <a:t>7</a:t>
          </a:r>
          <a:endParaRPr lang="en-US" dirty="0"/>
        </a:p>
      </dgm:t>
    </dgm:pt>
    <dgm:pt modelId="{9CE45EB2-D75A-9143-98FE-1E873BFACD88}" type="parTrans" cxnId="{D8B9940A-3BD1-744D-959B-F892A506A1F9}">
      <dgm:prSet/>
      <dgm:spPr/>
      <dgm:t>
        <a:bodyPr/>
        <a:lstStyle/>
        <a:p>
          <a:endParaRPr lang="en-US"/>
        </a:p>
      </dgm:t>
    </dgm:pt>
    <dgm:pt modelId="{13236E21-8425-B644-88BF-6EB0D48F08DB}" type="sibTrans" cxnId="{D8B9940A-3BD1-744D-959B-F892A506A1F9}">
      <dgm:prSet/>
      <dgm:spPr/>
      <dgm:t>
        <a:bodyPr/>
        <a:lstStyle/>
        <a:p>
          <a:endParaRPr lang="en-US"/>
        </a:p>
      </dgm:t>
    </dgm:pt>
    <dgm:pt modelId="{0B6BCBB3-AEC4-9A4D-8D7E-B094D977618E}">
      <dgm:prSet phldrT="[Text]"/>
      <dgm:spPr/>
      <dgm:t>
        <a:bodyPr/>
        <a:lstStyle/>
        <a:p>
          <a:r>
            <a:rPr lang="en-US" dirty="0" smtClean="0"/>
            <a:t>Hands-on lab</a:t>
          </a:r>
          <a:endParaRPr lang="en-US" dirty="0"/>
        </a:p>
      </dgm:t>
    </dgm:pt>
    <dgm:pt modelId="{5E92DA6D-C96F-AA48-941E-CFA6C19F2C59}" type="parTrans" cxnId="{1B1967DD-5E0B-D440-A4DC-2E476B238A76}">
      <dgm:prSet/>
      <dgm:spPr/>
      <dgm:t>
        <a:bodyPr/>
        <a:lstStyle/>
        <a:p>
          <a:endParaRPr lang="en-US"/>
        </a:p>
      </dgm:t>
    </dgm:pt>
    <dgm:pt modelId="{3BB29726-5AB0-9641-A0ED-6DCCB8255A89}" type="sibTrans" cxnId="{1B1967DD-5E0B-D440-A4DC-2E476B238A76}">
      <dgm:prSet/>
      <dgm:spPr/>
      <dgm:t>
        <a:bodyPr/>
        <a:lstStyle/>
        <a:p>
          <a:endParaRPr lang="en-US"/>
        </a:p>
      </dgm:t>
    </dgm:pt>
    <dgm:pt modelId="{0835C275-A7DF-A14F-9775-0C6A0DBB5781}">
      <dgm:prSet phldrT="[Text]"/>
      <dgm:spPr/>
      <dgm:t>
        <a:bodyPr/>
        <a:lstStyle/>
        <a:p>
          <a:r>
            <a:rPr lang="en-US" dirty="0" smtClean="0"/>
            <a:t>8</a:t>
          </a:r>
          <a:endParaRPr lang="en-US" dirty="0"/>
        </a:p>
      </dgm:t>
    </dgm:pt>
    <dgm:pt modelId="{01D1D7E4-31EF-8D44-8495-6EF252EFFC6E}" type="parTrans" cxnId="{E994F474-1FF9-1D49-8FAF-69F71889BD89}">
      <dgm:prSet/>
      <dgm:spPr/>
      <dgm:t>
        <a:bodyPr/>
        <a:lstStyle/>
        <a:p>
          <a:endParaRPr lang="en-US"/>
        </a:p>
      </dgm:t>
    </dgm:pt>
    <dgm:pt modelId="{66F5FAE4-D4CF-C049-A1AD-5679A441CBA9}" type="sibTrans" cxnId="{E994F474-1FF9-1D49-8FAF-69F71889BD89}">
      <dgm:prSet/>
      <dgm:spPr/>
      <dgm:t>
        <a:bodyPr/>
        <a:lstStyle/>
        <a:p>
          <a:endParaRPr lang="en-US"/>
        </a:p>
      </dgm:t>
    </dgm:pt>
    <dgm:pt modelId="{7F84FEBD-408B-AE49-9F1D-ED4875853D37}">
      <dgm:prSet phldrT="[Text]"/>
      <dgm:spPr/>
      <dgm:t>
        <a:bodyPr/>
        <a:lstStyle/>
        <a:p>
          <a:r>
            <a:rPr lang="en-US" dirty="0" smtClean="0"/>
            <a:t>Conclusion</a:t>
          </a:r>
          <a:endParaRPr lang="en-US" dirty="0"/>
        </a:p>
      </dgm:t>
    </dgm:pt>
    <dgm:pt modelId="{D79A1913-C1FF-FE4D-A3A7-13D416692E37}" type="parTrans" cxnId="{EE62EDB5-A5FE-4A4B-84C1-73B0B575E0EB}">
      <dgm:prSet/>
      <dgm:spPr/>
      <dgm:t>
        <a:bodyPr/>
        <a:lstStyle/>
        <a:p>
          <a:endParaRPr lang="en-US"/>
        </a:p>
      </dgm:t>
    </dgm:pt>
    <dgm:pt modelId="{7853F7A4-37C3-CE4B-81AF-70FF7F813332}" type="sibTrans" cxnId="{EE62EDB5-A5FE-4A4B-84C1-73B0B575E0EB}">
      <dgm:prSet/>
      <dgm:spPr/>
      <dgm:t>
        <a:bodyPr/>
        <a:lstStyle/>
        <a:p>
          <a:endParaRPr lang="en-US"/>
        </a:p>
      </dgm:t>
    </dgm:pt>
    <dgm:pt modelId="{3A2545A0-352F-C141-BD55-20E4D5B7CBEA}" type="pres">
      <dgm:prSet presAssocID="{33092E81-977D-E442-A733-AB7D73B73833}" presName="linearFlow" presStyleCnt="0">
        <dgm:presLayoutVars>
          <dgm:dir/>
          <dgm:animLvl val="lvl"/>
          <dgm:resizeHandles val="exact"/>
        </dgm:presLayoutVars>
      </dgm:prSet>
      <dgm:spPr/>
    </dgm:pt>
    <dgm:pt modelId="{3D6EB9EA-0F58-414A-931A-4DA3181D37DB}" type="pres">
      <dgm:prSet presAssocID="{C693098E-972A-374E-A1AF-F472970EDB4D}" presName="composite" presStyleCnt="0"/>
      <dgm:spPr/>
    </dgm:pt>
    <dgm:pt modelId="{EDD5D16F-EAEB-A64F-9E5E-751F893277B4}" type="pres">
      <dgm:prSet presAssocID="{C693098E-972A-374E-A1AF-F472970EDB4D}" presName="parentText" presStyleLbl="alignNode1" presStyleIdx="0" presStyleCnt="8">
        <dgm:presLayoutVars>
          <dgm:chMax val="1"/>
          <dgm:bulletEnabled val="1"/>
        </dgm:presLayoutVars>
      </dgm:prSet>
      <dgm:spPr/>
    </dgm:pt>
    <dgm:pt modelId="{648839DA-5EE0-FD4A-A8F7-757B73442FFC}" type="pres">
      <dgm:prSet presAssocID="{C693098E-972A-374E-A1AF-F472970EDB4D}" presName="descendantText" presStyleLbl="alignAcc1" presStyleIdx="0" presStyleCnt="8">
        <dgm:presLayoutVars>
          <dgm:bulletEnabled val="1"/>
        </dgm:presLayoutVars>
      </dgm:prSet>
      <dgm:spPr/>
      <dgm:t>
        <a:bodyPr/>
        <a:lstStyle/>
        <a:p>
          <a:endParaRPr lang="en-US"/>
        </a:p>
      </dgm:t>
    </dgm:pt>
    <dgm:pt modelId="{37954621-D2A5-564A-BDA7-BC93B55D7C21}" type="pres">
      <dgm:prSet presAssocID="{3E3074BC-D25D-664E-9545-07CEF8322809}" presName="sp" presStyleCnt="0"/>
      <dgm:spPr/>
    </dgm:pt>
    <dgm:pt modelId="{B224F2F7-87BD-8A46-917B-1F2A8134A853}" type="pres">
      <dgm:prSet presAssocID="{7DE8B508-4E16-9841-949C-A4B898523A33}" presName="composite" presStyleCnt="0"/>
      <dgm:spPr/>
    </dgm:pt>
    <dgm:pt modelId="{68A08B1B-7C61-4B4D-AB9A-36B2E8D05BF0}" type="pres">
      <dgm:prSet presAssocID="{7DE8B508-4E16-9841-949C-A4B898523A33}" presName="parentText" presStyleLbl="alignNode1" presStyleIdx="1" presStyleCnt="8">
        <dgm:presLayoutVars>
          <dgm:chMax val="1"/>
          <dgm:bulletEnabled val="1"/>
        </dgm:presLayoutVars>
      </dgm:prSet>
      <dgm:spPr/>
      <dgm:t>
        <a:bodyPr/>
        <a:lstStyle/>
        <a:p>
          <a:endParaRPr lang="en-US"/>
        </a:p>
      </dgm:t>
    </dgm:pt>
    <dgm:pt modelId="{AAA6ECE1-129E-744E-A6ED-6161F00A1157}" type="pres">
      <dgm:prSet presAssocID="{7DE8B508-4E16-9841-949C-A4B898523A33}" presName="descendantText" presStyleLbl="alignAcc1" presStyleIdx="1" presStyleCnt="8">
        <dgm:presLayoutVars>
          <dgm:bulletEnabled val="1"/>
        </dgm:presLayoutVars>
      </dgm:prSet>
      <dgm:spPr/>
      <dgm:t>
        <a:bodyPr/>
        <a:lstStyle/>
        <a:p>
          <a:endParaRPr lang="en-US"/>
        </a:p>
      </dgm:t>
    </dgm:pt>
    <dgm:pt modelId="{AF5D5967-D302-BB4B-AE10-5CD5C38DB550}" type="pres">
      <dgm:prSet presAssocID="{9158858C-66A2-BC46-9A1D-E33903E6D4A4}" presName="sp" presStyleCnt="0"/>
      <dgm:spPr/>
    </dgm:pt>
    <dgm:pt modelId="{11AB3614-4D1A-5146-9D6B-6D7F76454781}" type="pres">
      <dgm:prSet presAssocID="{94F9B03F-1E29-CB42-A007-6CDBC452D36A}" presName="composite" presStyleCnt="0"/>
      <dgm:spPr/>
    </dgm:pt>
    <dgm:pt modelId="{C0272D76-DE40-7148-AD3A-0422AF6D539B}" type="pres">
      <dgm:prSet presAssocID="{94F9B03F-1E29-CB42-A007-6CDBC452D36A}" presName="parentText" presStyleLbl="alignNode1" presStyleIdx="2" presStyleCnt="8">
        <dgm:presLayoutVars>
          <dgm:chMax val="1"/>
          <dgm:bulletEnabled val="1"/>
        </dgm:presLayoutVars>
      </dgm:prSet>
      <dgm:spPr/>
    </dgm:pt>
    <dgm:pt modelId="{5D32D9EF-0231-EB4F-96C0-61FC650217A3}" type="pres">
      <dgm:prSet presAssocID="{94F9B03F-1E29-CB42-A007-6CDBC452D36A}" presName="descendantText" presStyleLbl="alignAcc1" presStyleIdx="2" presStyleCnt="8">
        <dgm:presLayoutVars>
          <dgm:bulletEnabled val="1"/>
        </dgm:presLayoutVars>
      </dgm:prSet>
      <dgm:spPr/>
      <dgm:t>
        <a:bodyPr/>
        <a:lstStyle/>
        <a:p>
          <a:endParaRPr lang="en-US"/>
        </a:p>
      </dgm:t>
    </dgm:pt>
    <dgm:pt modelId="{3344BB85-25C2-E84E-9386-417F831657F1}" type="pres">
      <dgm:prSet presAssocID="{7A40AA66-4D77-024D-A06B-E76D9576A249}" presName="sp" presStyleCnt="0"/>
      <dgm:spPr/>
    </dgm:pt>
    <dgm:pt modelId="{3EA2AFC2-0961-A241-B993-3057DCEDAD9A}" type="pres">
      <dgm:prSet presAssocID="{ED839DB6-0CDF-8D40-B523-3E5C8D0F7D94}" presName="composite" presStyleCnt="0"/>
      <dgm:spPr/>
    </dgm:pt>
    <dgm:pt modelId="{6CA7A2FA-B26E-0740-AB12-E4ADEB68AB79}" type="pres">
      <dgm:prSet presAssocID="{ED839DB6-0CDF-8D40-B523-3E5C8D0F7D94}" presName="parentText" presStyleLbl="alignNode1" presStyleIdx="3" presStyleCnt="8">
        <dgm:presLayoutVars>
          <dgm:chMax val="1"/>
          <dgm:bulletEnabled val="1"/>
        </dgm:presLayoutVars>
      </dgm:prSet>
      <dgm:spPr/>
    </dgm:pt>
    <dgm:pt modelId="{8ABCC5B0-3280-9B49-9572-791301829A33}" type="pres">
      <dgm:prSet presAssocID="{ED839DB6-0CDF-8D40-B523-3E5C8D0F7D94}" presName="descendantText" presStyleLbl="alignAcc1" presStyleIdx="3" presStyleCnt="8">
        <dgm:presLayoutVars>
          <dgm:bulletEnabled val="1"/>
        </dgm:presLayoutVars>
      </dgm:prSet>
      <dgm:spPr/>
      <dgm:t>
        <a:bodyPr/>
        <a:lstStyle/>
        <a:p>
          <a:endParaRPr lang="en-US"/>
        </a:p>
      </dgm:t>
    </dgm:pt>
    <dgm:pt modelId="{776162E7-FC3A-8044-B79E-F57A1460CA0F}" type="pres">
      <dgm:prSet presAssocID="{2068E5D3-A3E7-1941-BD53-8E958F974506}" presName="sp" presStyleCnt="0"/>
      <dgm:spPr/>
    </dgm:pt>
    <dgm:pt modelId="{212D847A-B6AE-FC40-BD7A-0738124D73F0}" type="pres">
      <dgm:prSet presAssocID="{506F3557-AD28-C74D-B843-1EB5E75DCE22}" presName="composite" presStyleCnt="0"/>
      <dgm:spPr/>
    </dgm:pt>
    <dgm:pt modelId="{96BBF7C4-82F9-F44D-B48B-70815CC631F6}" type="pres">
      <dgm:prSet presAssocID="{506F3557-AD28-C74D-B843-1EB5E75DCE22}" presName="parentText" presStyleLbl="alignNode1" presStyleIdx="4" presStyleCnt="8">
        <dgm:presLayoutVars>
          <dgm:chMax val="1"/>
          <dgm:bulletEnabled val="1"/>
        </dgm:presLayoutVars>
      </dgm:prSet>
      <dgm:spPr/>
    </dgm:pt>
    <dgm:pt modelId="{53E081EB-D42A-FE46-B020-4EA8561B5A1C}" type="pres">
      <dgm:prSet presAssocID="{506F3557-AD28-C74D-B843-1EB5E75DCE22}" presName="descendantText" presStyleLbl="alignAcc1" presStyleIdx="4" presStyleCnt="8">
        <dgm:presLayoutVars>
          <dgm:bulletEnabled val="1"/>
        </dgm:presLayoutVars>
      </dgm:prSet>
      <dgm:spPr/>
      <dgm:t>
        <a:bodyPr/>
        <a:lstStyle/>
        <a:p>
          <a:endParaRPr lang="en-US"/>
        </a:p>
      </dgm:t>
    </dgm:pt>
    <dgm:pt modelId="{9BB635C7-2B75-E549-925C-6ACFD41F4611}" type="pres">
      <dgm:prSet presAssocID="{2CC73AF9-50FD-8E44-B596-3B4E270A89AA}" presName="sp" presStyleCnt="0"/>
      <dgm:spPr/>
    </dgm:pt>
    <dgm:pt modelId="{F47F86A4-1228-F640-A25A-BAA4D69F28F1}" type="pres">
      <dgm:prSet presAssocID="{264ADB32-3C10-F245-AE68-755022B823C8}" presName="composite" presStyleCnt="0"/>
      <dgm:spPr/>
    </dgm:pt>
    <dgm:pt modelId="{AC953FD9-E02D-D140-9F3D-769BCF063F70}" type="pres">
      <dgm:prSet presAssocID="{264ADB32-3C10-F245-AE68-755022B823C8}" presName="parentText" presStyleLbl="alignNode1" presStyleIdx="5" presStyleCnt="8">
        <dgm:presLayoutVars>
          <dgm:chMax val="1"/>
          <dgm:bulletEnabled val="1"/>
        </dgm:presLayoutVars>
      </dgm:prSet>
      <dgm:spPr/>
    </dgm:pt>
    <dgm:pt modelId="{621AC1C8-4723-8E45-B1D6-797E19E42CCE}" type="pres">
      <dgm:prSet presAssocID="{264ADB32-3C10-F245-AE68-755022B823C8}" presName="descendantText" presStyleLbl="alignAcc1" presStyleIdx="5" presStyleCnt="8">
        <dgm:presLayoutVars>
          <dgm:bulletEnabled val="1"/>
        </dgm:presLayoutVars>
      </dgm:prSet>
      <dgm:spPr/>
      <dgm:t>
        <a:bodyPr/>
        <a:lstStyle/>
        <a:p>
          <a:endParaRPr lang="en-US"/>
        </a:p>
      </dgm:t>
    </dgm:pt>
    <dgm:pt modelId="{2A0936E3-42B2-A94C-9468-027FB00320FA}" type="pres">
      <dgm:prSet presAssocID="{09D31FE5-5E01-8549-96BB-223B8443D869}" presName="sp" presStyleCnt="0"/>
      <dgm:spPr/>
    </dgm:pt>
    <dgm:pt modelId="{40F2A6FA-949D-6742-B678-D617C1DA37ED}" type="pres">
      <dgm:prSet presAssocID="{1977B106-D47C-B649-ACEA-900818AF7454}" presName="composite" presStyleCnt="0"/>
      <dgm:spPr/>
    </dgm:pt>
    <dgm:pt modelId="{EA2776E1-C0CD-9644-9756-26826D23B900}" type="pres">
      <dgm:prSet presAssocID="{1977B106-D47C-B649-ACEA-900818AF7454}" presName="parentText" presStyleLbl="alignNode1" presStyleIdx="6" presStyleCnt="8">
        <dgm:presLayoutVars>
          <dgm:chMax val="1"/>
          <dgm:bulletEnabled val="1"/>
        </dgm:presLayoutVars>
      </dgm:prSet>
      <dgm:spPr/>
      <dgm:t>
        <a:bodyPr/>
        <a:lstStyle/>
        <a:p>
          <a:endParaRPr lang="en-US"/>
        </a:p>
      </dgm:t>
    </dgm:pt>
    <dgm:pt modelId="{3270E8EA-0773-1B44-B9AA-7401FCCFC278}" type="pres">
      <dgm:prSet presAssocID="{1977B106-D47C-B649-ACEA-900818AF7454}" presName="descendantText" presStyleLbl="alignAcc1" presStyleIdx="6" presStyleCnt="8">
        <dgm:presLayoutVars>
          <dgm:bulletEnabled val="1"/>
        </dgm:presLayoutVars>
      </dgm:prSet>
      <dgm:spPr/>
      <dgm:t>
        <a:bodyPr/>
        <a:lstStyle/>
        <a:p>
          <a:endParaRPr lang="en-US"/>
        </a:p>
      </dgm:t>
    </dgm:pt>
    <dgm:pt modelId="{FB623779-3A8B-D040-BB87-4662B0F34A37}" type="pres">
      <dgm:prSet presAssocID="{13236E21-8425-B644-88BF-6EB0D48F08DB}" presName="sp" presStyleCnt="0"/>
      <dgm:spPr/>
    </dgm:pt>
    <dgm:pt modelId="{16AC80B5-26C1-5A4C-9E61-F4746FA8C26D}" type="pres">
      <dgm:prSet presAssocID="{0835C275-A7DF-A14F-9775-0C6A0DBB5781}" presName="composite" presStyleCnt="0"/>
      <dgm:spPr/>
    </dgm:pt>
    <dgm:pt modelId="{41AE80E1-C095-C745-B0C4-6A72945E06CD}" type="pres">
      <dgm:prSet presAssocID="{0835C275-A7DF-A14F-9775-0C6A0DBB5781}" presName="parentText" presStyleLbl="alignNode1" presStyleIdx="7" presStyleCnt="8">
        <dgm:presLayoutVars>
          <dgm:chMax val="1"/>
          <dgm:bulletEnabled val="1"/>
        </dgm:presLayoutVars>
      </dgm:prSet>
      <dgm:spPr/>
    </dgm:pt>
    <dgm:pt modelId="{550DDDDC-6525-144B-854A-79ADB9DEF681}" type="pres">
      <dgm:prSet presAssocID="{0835C275-A7DF-A14F-9775-0C6A0DBB5781}" presName="descendantText" presStyleLbl="alignAcc1" presStyleIdx="7" presStyleCnt="8">
        <dgm:presLayoutVars>
          <dgm:bulletEnabled val="1"/>
        </dgm:presLayoutVars>
      </dgm:prSet>
      <dgm:spPr/>
    </dgm:pt>
  </dgm:ptLst>
  <dgm:cxnLst>
    <dgm:cxn modelId="{F886CEDB-DB9A-D04A-BADF-567F2227C9B1}" type="presOf" srcId="{7DE8B508-4E16-9841-949C-A4B898523A33}" destId="{68A08B1B-7C61-4B4D-AB9A-36B2E8D05BF0}" srcOrd="0" destOrd="0" presId="urn:microsoft.com/office/officeart/2005/8/layout/chevron2"/>
    <dgm:cxn modelId="{DE33AF88-4DFC-8E4C-B2FE-4A3A55757B53}" srcId="{33092E81-977D-E442-A733-AB7D73B73833}" destId="{264ADB32-3C10-F245-AE68-755022B823C8}" srcOrd="5" destOrd="0" parTransId="{29CE973D-2807-E34D-B079-04659B5A58FB}" sibTransId="{09D31FE5-5E01-8549-96BB-223B8443D869}"/>
    <dgm:cxn modelId="{0764837E-198D-244C-AD37-3393E4B013D5}" srcId="{33092E81-977D-E442-A733-AB7D73B73833}" destId="{7DE8B508-4E16-9841-949C-A4B898523A33}" srcOrd="1" destOrd="0" parTransId="{7D3672E0-3AF3-DE4F-8780-C97023DDEA39}" sibTransId="{9158858C-66A2-BC46-9A1D-E33903E6D4A4}"/>
    <dgm:cxn modelId="{389BEBA1-20AA-6A43-9D4C-14FE8F33CBDC}" type="presOf" srcId="{33092E81-977D-E442-A733-AB7D73B73833}" destId="{3A2545A0-352F-C141-BD55-20E4D5B7CBEA}" srcOrd="0" destOrd="0" presId="urn:microsoft.com/office/officeart/2005/8/layout/chevron2"/>
    <dgm:cxn modelId="{721718B4-96BA-064A-AF35-A7C5409FF2A7}" type="presOf" srcId="{506F3557-AD28-C74D-B843-1EB5E75DCE22}" destId="{96BBF7C4-82F9-F44D-B48B-70815CC631F6}" srcOrd="0" destOrd="0" presId="urn:microsoft.com/office/officeart/2005/8/layout/chevron2"/>
    <dgm:cxn modelId="{313AB8AC-D81E-FF4F-A6BA-5BA6F44C0B7E}" type="presOf" srcId="{0835C275-A7DF-A14F-9775-0C6A0DBB5781}" destId="{41AE80E1-C095-C745-B0C4-6A72945E06CD}" srcOrd="0" destOrd="0" presId="urn:microsoft.com/office/officeart/2005/8/layout/chevron2"/>
    <dgm:cxn modelId="{B00AB2E2-D894-E943-83CE-ECFFE9A00E41}" srcId="{ED839DB6-0CDF-8D40-B523-3E5C8D0F7D94}" destId="{B1469EC8-AB48-4243-9D1A-7635D26AF84D}" srcOrd="0" destOrd="0" parTransId="{99EF7E70-3B6D-B748-BC92-23FA47F4A773}" sibTransId="{20C7C568-5BEC-6D40-B4EF-C1F6FCBA84BC}"/>
    <dgm:cxn modelId="{EE62EDB5-A5FE-4A4B-84C1-73B0B575E0EB}" srcId="{0835C275-A7DF-A14F-9775-0C6A0DBB5781}" destId="{7F84FEBD-408B-AE49-9F1D-ED4875853D37}" srcOrd="0" destOrd="0" parTransId="{D79A1913-C1FF-FE4D-A3A7-13D416692E37}" sibTransId="{7853F7A4-37C3-CE4B-81AF-70FF7F813332}"/>
    <dgm:cxn modelId="{44A258DE-FEE0-3F4A-BF53-E11CA1298D80}" srcId="{33092E81-977D-E442-A733-AB7D73B73833}" destId="{506F3557-AD28-C74D-B843-1EB5E75DCE22}" srcOrd="4" destOrd="0" parTransId="{8E6E58D3-2B1E-FB4A-98C1-624486F2119A}" sibTransId="{2CC73AF9-50FD-8E44-B596-3B4E270A89AA}"/>
    <dgm:cxn modelId="{BE96D6FA-4264-914D-8921-0F37C47CA8A1}" type="presOf" srcId="{E44102BF-C980-584C-92B9-2B0757847EFD}" destId="{AAA6ECE1-129E-744E-A6ED-6161F00A1157}" srcOrd="0" destOrd="0" presId="urn:microsoft.com/office/officeart/2005/8/layout/chevron2"/>
    <dgm:cxn modelId="{7F646D53-B8AF-3248-93A6-413A50A04155}" srcId="{506F3557-AD28-C74D-B843-1EB5E75DCE22}" destId="{8DE3A1AE-4978-8046-A016-4AB85B7BCDD4}" srcOrd="0" destOrd="0" parTransId="{0564314A-C453-5146-A6E8-A3B4FD668222}" sibTransId="{7621C830-D3A2-834D-B616-23CDFBB40217}"/>
    <dgm:cxn modelId="{246B6C1E-2FA1-5B45-82A0-1B749A439D14}" type="presOf" srcId="{BC876D77-60AA-FA4D-9CB8-2C1D918929E4}" destId="{648839DA-5EE0-FD4A-A8F7-757B73442FFC}" srcOrd="0" destOrd="0" presId="urn:microsoft.com/office/officeart/2005/8/layout/chevron2"/>
    <dgm:cxn modelId="{766FDECA-6282-9F41-8BF9-4CC9771D072D}" type="presOf" srcId="{0BC66B92-A974-D345-A443-405EF090EDEB}" destId="{621AC1C8-4723-8E45-B1D6-797E19E42CCE}" srcOrd="0" destOrd="0" presId="urn:microsoft.com/office/officeart/2005/8/layout/chevron2"/>
    <dgm:cxn modelId="{FAB4AD25-E160-2F4F-BD52-A06281FA78C6}" type="presOf" srcId="{ED839DB6-0CDF-8D40-B523-3E5C8D0F7D94}" destId="{6CA7A2FA-B26E-0740-AB12-E4ADEB68AB79}" srcOrd="0" destOrd="0" presId="urn:microsoft.com/office/officeart/2005/8/layout/chevron2"/>
    <dgm:cxn modelId="{A7F03885-0CE0-E046-932E-974E3326459D}" srcId="{C693098E-972A-374E-A1AF-F472970EDB4D}" destId="{BC876D77-60AA-FA4D-9CB8-2C1D918929E4}" srcOrd="0" destOrd="0" parTransId="{A8662A8B-19F1-194C-A964-16721F6DB396}" sibTransId="{E3791C8E-047B-2D49-B298-97FBBF4CE44D}"/>
    <dgm:cxn modelId="{B806E433-F74E-1B49-AABA-7D322FBD0C1E}" srcId="{33092E81-977D-E442-A733-AB7D73B73833}" destId="{94F9B03F-1E29-CB42-A007-6CDBC452D36A}" srcOrd="2" destOrd="0" parTransId="{F88F9329-E330-1041-862E-673B41DC46A8}" sibTransId="{7A40AA66-4D77-024D-A06B-E76D9576A249}"/>
    <dgm:cxn modelId="{5D31DACF-1263-BD4B-A1DC-0D2FF13F862E}" srcId="{94F9B03F-1E29-CB42-A007-6CDBC452D36A}" destId="{DFA5033F-7D36-EE40-B7C8-88A3EC7C83D6}" srcOrd="0" destOrd="0" parTransId="{331B7DCD-37A2-EE4E-8147-10F1D56C4AED}" sibTransId="{94E98B6B-D483-7146-AA7B-28CD77FD8996}"/>
    <dgm:cxn modelId="{78CC4354-D72B-C944-902D-8CF49286E97D}" type="presOf" srcId="{C693098E-972A-374E-A1AF-F472970EDB4D}" destId="{EDD5D16F-EAEB-A64F-9E5E-751F893277B4}" srcOrd="0" destOrd="0" presId="urn:microsoft.com/office/officeart/2005/8/layout/chevron2"/>
    <dgm:cxn modelId="{C0C416BA-1F94-9347-B7E2-35E5AAB094C4}" type="presOf" srcId="{264ADB32-3C10-F245-AE68-755022B823C8}" destId="{AC953FD9-E02D-D140-9F3D-769BCF063F70}" srcOrd="0" destOrd="0" presId="urn:microsoft.com/office/officeart/2005/8/layout/chevron2"/>
    <dgm:cxn modelId="{B37B177D-3D37-3040-A383-A4E1250A42BD}" type="presOf" srcId="{B1469EC8-AB48-4243-9D1A-7635D26AF84D}" destId="{8ABCC5B0-3280-9B49-9572-791301829A33}" srcOrd="0" destOrd="0" presId="urn:microsoft.com/office/officeart/2005/8/layout/chevron2"/>
    <dgm:cxn modelId="{E994F474-1FF9-1D49-8FAF-69F71889BD89}" srcId="{33092E81-977D-E442-A733-AB7D73B73833}" destId="{0835C275-A7DF-A14F-9775-0C6A0DBB5781}" srcOrd="7" destOrd="0" parTransId="{01D1D7E4-31EF-8D44-8495-6EF252EFFC6E}" sibTransId="{66F5FAE4-D4CF-C049-A1AD-5679A441CBA9}"/>
    <dgm:cxn modelId="{1B1967DD-5E0B-D440-A4DC-2E476B238A76}" srcId="{1977B106-D47C-B649-ACEA-900818AF7454}" destId="{0B6BCBB3-AEC4-9A4D-8D7E-B094D977618E}" srcOrd="0" destOrd="0" parTransId="{5E92DA6D-C96F-AA48-941E-CFA6C19F2C59}" sibTransId="{3BB29726-5AB0-9641-A0ED-6DCCB8255A89}"/>
    <dgm:cxn modelId="{8459FC8D-FB9D-BD4C-A6C1-8F51B52113D4}" srcId="{264ADB32-3C10-F245-AE68-755022B823C8}" destId="{0BC66B92-A974-D345-A443-405EF090EDEB}" srcOrd="0" destOrd="0" parTransId="{305B4747-A9B3-C54D-999A-597FCE6928F1}" sibTransId="{7C17F3A3-0E78-E849-B0B7-4DF4A5A8F87F}"/>
    <dgm:cxn modelId="{312C2121-2836-D64D-A809-1F2FB0A927FE}" type="presOf" srcId="{DFA5033F-7D36-EE40-B7C8-88A3EC7C83D6}" destId="{5D32D9EF-0231-EB4F-96C0-61FC650217A3}" srcOrd="0" destOrd="0" presId="urn:microsoft.com/office/officeart/2005/8/layout/chevron2"/>
    <dgm:cxn modelId="{B6282066-7B94-4845-B6B8-24F85D82AACE}" type="presOf" srcId="{7F84FEBD-408B-AE49-9F1D-ED4875853D37}" destId="{550DDDDC-6525-144B-854A-79ADB9DEF681}" srcOrd="0" destOrd="0" presId="urn:microsoft.com/office/officeart/2005/8/layout/chevron2"/>
    <dgm:cxn modelId="{EA7C8D00-8FE3-BA4E-BDB4-AE5F682C6FC7}" type="presOf" srcId="{0B6BCBB3-AEC4-9A4D-8D7E-B094D977618E}" destId="{3270E8EA-0773-1B44-B9AA-7401FCCFC278}" srcOrd="0" destOrd="0" presId="urn:microsoft.com/office/officeart/2005/8/layout/chevron2"/>
    <dgm:cxn modelId="{51A49D17-D5D0-334F-9765-4893BEDE86A5}" type="presOf" srcId="{8DE3A1AE-4978-8046-A016-4AB85B7BCDD4}" destId="{53E081EB-D42A-FE46-B020-4EA8561B5A1C}" srcOrd="0" destOrd="0" presId="urn:microsoft.com/office/officeart/2005/8/layout/chevron2"/>
    <dgm:cxn modelId="{07DDC018-1B1C-FC4E-A880-566C7BFA2577}" srcId="{7DE8B508-4E16-9841-949C-A4B898523A33}" destId="{E44102BF-C980-584C-92B9-2B0757847EFD}" srcOrd="0" destOrd="0" parTransId="{29182397-9391-564E-B167-957F6FFA0F2B}" sibTransId="{4486960B-8B9B-9E44-B3AA-F9087DF11321}"/>
    <dgm:cxn modelId="{1E2AE51A-BA17-4D48-9023-F7F291DE4EB5}" srcId="{33092E81-977D-E442-A733-AB7D73B73833}" destId="{C693098E-972A-374E-A1AF-F472970EDB4D}" srcOrd="0" destOrd="0" parTransId="{E045C98E-766F-A64C-A337-1BDB9EEF258A}" sibTransId="{3E3074BC-D25D-664E-9545-07CEF8322809}"/>
    <dgm:cxn modelId="{807D5D00-F23F-D444-9F0B-B6BC00DD7C87}" srcId="{33092E81-977D-E442-A733-AB7D73B73833}" destId="{ED839DB6-0CDF-8D40-B523-3E5C8D0F7D94}" srcOrd="3" destOrd="0" parTransId="{FCCF6D13-234C-1645-A8B7-5F6E91FECE81}" sibTransId="{2068E5D3-A3E7-1941-BD53-8E958F974506}"/>
    <dgm:cxn modelId="{DAC064B6-969A-8548-ACF6-7086C3E14E7D}" type="presOf" srcId="{94F9B03F-1E29-CB42-A007-6CDBC452D36A}" destId="{C0272D76-DE40-7148-AD3A-0422AF6D539B}" srcOrd="0" destOrd="0" presId="urn:microsoft.com/office/officeart/2005/8/layout/chevron2"/>
    <dgm:cxn modelId="{D8B9940A-3BD1-744D-959B-F892A506A1F9}" srcId="{33092E81-977D-E442-A733-AB7D73B73833}" destId="{1977B106-D47C-B649-ACEA-900818AF7454}" srcOrd="6" destOrd="0" parTransId="{9CE45EB2-D75A-9143-98FE-1E873BFACD88}" sibTransId="{13236E21-8425-B644-88BF-6EB0D48F08DB}"/>
    <dgm:cxn modelId="{ABE34B5D-702A-AD4D-B4AE-F39D34135EC4}" type="presOf" srcId="{1977B106-D47C-B649-ACEA-900818AF7454}" destId="{EA2776E1-C0CD-9644-9756-26826D23B900}" srcOrd="0" destOrd="0" presId="urn:microsoft.com/office/officeart/2005/8/layout/chevron2"/>
    <dgm:cxn modelId="{BDE559A1-DD1B-A949-BDE4-0E0BC783BF05}" type="presParOf" srcId="{3A2545A0-352F-C141-BD55-20E4D5B7CBEA}" destId="{3D6EB9EA-0F58-414A-931A-4DA3181D37DB}" srcOrd="0" destOrd="0" presId="urn:microsoft.com/office/officeart/2005/8/layout/chevron2"/>
    <dgm:cxn modelId="{7FB27F4A-D800-9F40-AC25-A11DC2B9F667}" type="presParOf" srcId="{3D6EB9EA-0F58-414A-931A-4DA3181D37DB}" destId="{EDD5D16F-EAEB-A64F-9E5E-751F893277B4}" srcOrd="0" destOrd="0" presId="urn:microsoft.com/office/officeart/2005/8/layout/chevron2"/>
    <dgm:cxn modelId="{D155F710-46B2-DF49-B33E-5420AC695A4D}" type="presParOf" srcId="{3D6EB9EA-0F58-414A-931A-4DA3181D37DB}" destId="{648839DA-5EE0-FD4A-A8F7-757B73442FFC}" srcOrd="1" destOrd="0" presId="urn:microsoft.com/office/officeart/2005/8/layout/chevron2"/>
    <dgm:cxn modelId="{ABB09E7B-5B0E-6F48-95FF-23AA72E2D01D}" type="presParOf" srcId="{3A2545A0-352F-C141-BD55-20E4D5B7CBEA}" destId="{37954621-D2A5-564A-BDA7-BC93B55D7C21}" srcOrd="1" destOrd="0" presId="urn:microsoft.com/office/officeart/2005/8/layout/chevron2"/>
    <dgm:cxn modelId="{3C27B25F-8D1C-A542-BABC-1DA755FBF76D}" type="presParOf" srcId="{3A2545A0-352F-C141-BD55-20E4D5B7CBEA}" destId="{B224F2F7-87BD-8A46-917B-1F2A8134A853}" srcOrd="2" destOrd="0" presId="urn:microsoft.com/office/officeart/2005/8/layout/chevron2"/>
    <dgm:cxn modelId="{D85B5100-3D24-F848-9A36-899E90C935A3}" type="presParOf" srcId="{B224F2F7-87BD-8A46-917B-1F2A8134A853}" destId="{68A08B1B-7C61-4B4D-AB9A-36B2E8D05BF0}" srcOrd="0" destOrd="0" presId="urn:microsoft.com/office/officeart/2005/8/layout/chevron2"/>
    <dgm:cxn modelId="{C0870F10-978A-5749-AAE2-D0851BE37337}" type="presParOf" srcId="{B224F2F7-87BD-8A46-917B-1F2A8134A853}" destId="{AAA6ECE1-129E-744E-A6ED-6161F00A1157}" srcOrd="1" destOrd="0" presId="urn:microsoft.com/office/officeart/2005/8/layout/chevron2"/>
    <dgm:cxn modelId="{CB608279-8D32-C04A-89D4-B12E659CEEAC}" type="presParOf" srcId="{3A2545A0-352F-C141-BD55-20E4D5B7CBEA}" destId="{AF5D5967-D302-BB4B-AE10-5CD5C38DB550}" srcOrd="3" destOrd="0" presId="urn:microsoft.com/office/officeart/2005/8/layout/chevron2"/>
    <dgm:cxn modelId="{0D17F0E3-0B21-5B41-A261-76120C1C4F12}" type="presParOf" srcId="{3A2545A0-352F-C141-BD55-20E4D5B7CBEA}" destId="{11AB3614-4D1A-5146-9D6B-6D7F76454781}" srcOrd="4" destOrd="0" presId="urn:microsoft.com/office/officeart/2005/8/layout/chevron2"/>
    <dgm:cxn modelId="{400F476A-DD95-C640-9B36-DC5C18293924}" type="presParOf" srcId="{11AB3614-4D1A-5146-9D6B-6D7F76454781}" destId="{C0272D76-DE40-7148-AD3A-0422AF6D539B}" srcOrd="0" destOrd="0" presId="urn:microsoft.com/office/officeart/2005/8/layout/chevron2"/>
    <dgm:cxn modelId="{F2F3EE24-0C53-644E-8912-3C8C3AD45093}" type="presParOf" srcId="{11AB3614-4D1A-5146-9D6B-6D7F76454781}" destId="{5D32D9EF-0231-EB4F-96C0-61FC650217A3}" srcOrd="1" destOrd="0" presId="urn:microsoft.com/office/officeart/2005/8/layout/chevron2"/>
    <dgm:cxn modelId="{2EEB65A3-634E-8E42-963F-219F82F956D2}" type="presParOf" srcId="{3A2545A0-352F-C141-BD55-20E4D5B7CBEA}" destId="{3344BB85-25C2-E84E-9386-417F831657F1}" srcOrd="5" destOrd="0" presId="urn:microsoft.com/office/officeart/2005/8/layout/chevron2"/>
    <dgm:cxn modelId="{A2B996F4-31FC-AD46-AB28-2A758F43E117}" type="presParOf" srcId="{3A2545A0-352F-C141-BD55-20E4D5B7CBEA}" destId="{3EA2AFC2-0961-A241-B993-3057DCEDAD9A}" srcOrd="6" destOrd="0" presId="urn:microsoft.com/office/officeart/2005/8/layout/chevron2"/>
    <dgm:cxn modelId="{6A96F95F-7232-C145-95C6-A007727F526B}" type="presParOf" srcId="{3EA2AFC2-0961-A241-B993-3057DCEDAD9A}" destId="{6CA7A2FA-B26E-0740-AB12-E4ADEB68AB79}" srcOrd="0" destOrd="0" presId="urn:microsoft.com/office/officeart/2005/8/layout/chevron2"/>
    <dgm:cxn modelId="{F7E3EB67-0BD8-EE4D-8CF4-8D602ABD9D32}" type="presParOf" srcId="{3EA2AFC2-0961-A241-B993-3057DCEDAD9A}" destId="{8ABCC5B0-3280-9B49-9572-791301829A33}" srcOrd="1" destOrd="0" presId="urn:microsoft.com/office/officeart/2005/8/layout/chevron2"/>
    <dgm:cxn modelId="{570FEF52-A71E-E646-A6D0-DE25CD84DB61}" type="presParOf" srcId="{3A2545A0-352F-C141-BD55-20E4D5B7CBEA}" destId="{776162E7-FC3A-8044-B79E-F57A1460CA0F}" srcOrd="7" destOrd="0" presId="urn:microsoft.com/office/officeart/2005/8/layout/chevron2"/>
    <dgm:cxn modelId="{E8B9A107-1759-AB45-8460-09EC035C5CEC}" type="presParOf" srcId="{3A2545A0-352F-C141-BD55-20E4D5B7CBEA}" destId="{212D847A-B6AE-FC40-BD7A-0738124D73F0}" srcOrd="8" destOrd="0" presId="urn:microsoft.com/office/officeart/2005/8/layout/chevron2"/>
    <dgm:cxn modelId="{C5878D7D-73D5-CF49-A90E-459D4B5311DA}" type="presParOf" srcId="{212D847A-B6AE-FC40-BD7A-0738124D73F0}" destId="{96BBF7C4-82F9-F44D-B48B-70815CC631F6}" srcOrd="0" destOrd="0" presId="urn:microsoft.com/office/officeart/2005/8/layout/chevron2"/>
    <dgm:cxn modelId="{5996FC9C-F397-AF46-8634-D9DDC2C38D65}" type="presParOf" srcId="{212D847A-B6AE-FC40-BD7A-0738124D73F0}" destId="{53E081EB-D42A-FE46-B020-4EA8561B5A1C}" srcOrd="1" destOrd="0" presId="urn:microsoft.com/office/officeart/2005/8/layout/chevron2"/>
    <dgm:cxn modelId="{227015D9-FBF2-7544-95E3-B2E2CDF36135}" type="presParOf" srcId="{3A2545A0-352F-C141-BD55-20E4D5B7CBEA}" destId="{9BB635C7-2B75-E549-925C-6ACFD41F4611}" srcOrd="9" destOrd="0" presId="urn:microsoft.com/office/officeart/2005/8/layout/chevron2"/>
    <dgm:cxn modelId="{F9891704-3B9F-9D4B-AB4C-24B9B2FD5366}" type="presParOf" srcId="{3A2545A0-352F-C141-BD55-20E4D5B7CBEA}" destId="{F47F86A4-1228-F640-A25A-BAA4D69F28F1}" srcOrd="10" destOrd="0" presId="urn:microsoft.com/office/officeart/2005/8/layout/chevron2"/>
    <dgm:cxn modelId="{38118AFD-B697-EC4D-9C93-24D97B388CE7}" type="presParOf" srcId="{F47F86A4-1228-F640-A25A-BAA4D69F28F1}" destId="{AC953FD9-E02D-D140-9F3D-769BCF063F70}" srcOrd="0" destOrd="0" presId="urn:microsoft.com/office/officeart/2005/8/layout/chevron2"/>
    <dgm:cxn modelId="{4EC01176-07C8-5149-AB61-638CCD2F4A34}" type="presParOf" srcId="{F47F86A4-1228-F640-A25A-BAA4D69F28F1}" destId="{621AC1C8-4723-8E45-B1D6-797E19E42CCE}" srcOrd="1" destOrd="0" presId="urn:microsoft.com/office/officeart/2005/8/layout/chevron2"/>
    <dgm:cxn modelId="{8B981BC4-6677-8045-9868-4079317188F2}" type="presParOf" srcId="{3A2545A0-352F-C141-BD55-20E4D5B7CBEA}" destId="{2A0936E3-42B2-A94C-9468-027FB00320FA}" srcOrd="11" destOrd="0" presId="urn:microsoft.com/office/officeart/2005/8/layout/chevron2"/>
    <dgm:cxn modelId="{48D72A12-45EC-254D-933C-70EC7C5C59F2}" type="presParOf" srcId="{3A2545A0-352F-C141-BD55-20E4D5B7CBEA}" destId="{40F2A6FA-949D-6742-B678-D617C1DA37ED}" srcOrd="12" destOrd="0" presId="urn:microsoft.com/office/officeart/2005/8/layout/chevron2"/>
    <dgm:cxn modelId="{C3E5038E-D9FF-E64E-A8F9-F961E0E1C1E6}" type="presParOf" srcId="{40F2A6FA-949D-6742-B678-D617C1DA37ED}" destId="{EA2776E1-C0CD-9644-9756-26826D23B900}" srcOrd="0" destOrd="0" presId="urn:microsoft.com/office/officeart/2005/8/layout/chevron2"/>
    <dgm:cxn modelId="{8693C74B-DFA1-FD46-BEE1-72388808E44E}" type="presParOf" srcId="{40F2A6FA-949D-6742-B678-D617C1DA37ED}" destId="{3270E8EA-0773-1B44-B9AA-7401FCCFC278}" srcOrd="1" destOrd="0" presId="urn:microsoft.com/office/officeart/2005/8/layout/chevron2"/>
    <dgm:cxn modelId="{6CF39004-A725-5945-8B99-636306279D16}" type="presParOf" srcId="{3A2545A0-352F-C141-BD55-20E4D5B7CBEA}" destId="{FB623779-3A8B-D040-BB87-4662B0F34A37}" srcOrd="13" destOrd="0" presId="urn:microsoft.com/office/officeart/2005/8/layout/chevron2"/>
    <dgm:cxn modelId="{39B135BA-FA69-BB49-B306-2167E5330C6F}" type="presParOf" srcId="{3A2545A0-352F-C141-BD55-20E4D5B7CBEA}" destId="{16AC80B5-26C1-5A4C-9E61-F4746FA8C26D}" srcOrd="14" destOrd="0" presId="urn:microsoft.com/office/officeart/2005/8/layout/chevron2"/>
    <dgm:cxn modelId="{FB05555B-D06E-8543-8C25-12049E78B922}" type="presParOf" srcId="{16AC80B5-26C1-5A4C-9E61-F4746FA8C26D}" destId="{41AE80E1-C095-C745-B0C4-6A72945E06CD}" srcOrd="0" destOrd="0" presId="urn:microsoft.com/office/officeart/2005/8/layout/chevron2"/>
    <dgm:cxn modelId="{2B4EA3DD-8125-404B-BCBB-F05BA346470E}" type="presParOf" srcId="{16AC80B5-26C1-5A4C-9E61-F4746FA8C26D}" destId="{550DDDDC-6525-144B-854A-79ADB9DEF68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E47FA-6BCA-084D-9807-2CE5B87FF98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7824E597-15C3-0F49-9ACF-5591B68A3085}">
      <dgm:prSet phldrT="[Text]"/>
      <dgm:spPr/>
      <dgm:t>
        <a:bodyPr/>
        <a:lstStyle/>
        <a:p>
          <a:r>
            <a:rPr lang="en-US" dirty="0" smtClean="0"/>
            <a:t>1</a:t>
          </a:r>
          <a:endParaRPr lang="en-US" dirty="0"/>
        </a:p>
      </dgm:t>
    </dgm:pt>
    <dgm:pt modelId="{6C0F0873-D16B-044B-9970-5968B20CC683}" type="parTrans" cxnId="{79FAFBC8-FF3E-F94B-AEC7-40A1CF9F13D7}">
      <dgm:prSet/>
      <dgm:spPr/>
      <dgm:t>
        <a:bodyPr/>
        <a:lstStyle/>
        <a:p>
          <a:endParaRPr lang="en-US"/>
        </a:p>
      </dgm:t>
    </dgm:pt>
    <dgm:pt modelId="{32E7CE4B-BA81-2641-AB9B-3F60C6BD5C77}" type="sibTrans" cxnId="{79FAFBC8-FF3E-F94B-AEC7-40A1CF9F13D7}">
      <dgm:prSet/>
      <dgm:spPr/>
      <dgm:t>
        <a:bodyPr/>
        <a:lstStyle/>
        <a:p>
          <a:endParaRPr lang="en-US"/>
        </a:p>
      </dgm:t>
    </dgm:pt>
    <dgm:pt modelId="{63F8C649-72CF-524B-8D7A-EC42104F3D8C}">
      <dgm:prSet phldrT="[Text]"/>
      <dgm:spPr/>
      <dgm:t>
        <a:bodyPr/>
        <a:lstStyle/>
        <a:p>
          <a:r>
            <a:rPr lang="en-US" dirty="0" err="1" smtClean="0"/>
            <a:t>Hyperledger</a:t>
          </a:r>
          <a:r>
            <a:rPr lang="en-US" dirty="0" smtClean="0"/>
            <a:t> Composer Concepts</a:t>
          </a:r>
          <a:endParaRPr lang="en-US" dirty="0"/>
        </a:p>
      </dgm:t>
    </dgm:pt>
    <dgm:pt modelId="{D5248176-B443-A24B-A58E-3A2FFE777C56}" type="parTrans" cxnId="{EFAC6A4B-1974-954F-B599-6A8A0B27AF48}">
      <dgm:prSet/>
      <dgm:spPr/>
      <dgm:t>
        <a:bodyPr/>
        <a:lstStyle/>
        <a:p>
          <a:endParaRPr lang="en-US"/>
        </a:p>
      </dgm:t>
    </dgm:pt>
    <dgm:pt modelId="{AA42BCF9-5B00-B14D-8F52-69B4ABE4FAD8}" type="sibTrans" cxnId="{EFAC6A4B-1974-954F-B599-6A8A0B27AF48}">
      <dgm:prSet/>
      <dgm:spPr/>
      <dgm:t>
        <a:bodyPr/>
        <a:lstStyle/>
        <a:p>
          <a:endParaRPr lang="en-US"/>
        </a:p>
      </dgm:t>
    </dgm:pt>
    <dgm:pt modelId="{B1472490-4F9F-F446-9E61-C881AE589189}">
      <dgm:prSet phldrT="[Text]"/>
      <dgm:spPr/>
      <dgm:t>
        <a:bodyPr/>
        <a:lstStyle/>
        <a:p>
          <a:r>
            <a:rPr lang="en-US" dirty="0" smtClean="0"/>
            <a:t>2</a:t>
          </a:r>
          <a:endParaRPr lang="en-US" dirty="0"/>
        </a:p>
      </dgm:t>
    </dgm:pt>
    <dgm:pt modelId="{43F3CBD2-8169-7A45-90A1-A2453983CB63}" type="parTrans" cxnId="{F5DBAA56-BE01-2E4A-9482-F2023A1F2052}">
      <dgm:prSet/>
      <dgm:spPr/>
      <dgm:t>
        <a:bodyPr/>
        <a:lstStyle/>
        <a:p>
          <a:endParaRPr lang="en-US"/>
        </a:p>
      </dgm:t>
    </dgm:pt>
    <dgm:pt modelId="{990B8723-2D0E-F14A-8337-FF36A07F65EE}" type="sibTrans" cxnId="{F5DBAA56-BE01-2E4A-9482-F2023A1F2052}">
      <dgm:prSet/>
      <dgm:spPr/>
      <dgm:t>
        <a:bodyPr/>
        <a:lstStyle/>
        <a:p>
          <a:endParaRPr lang="en-US"/>
        </a:p>
      </dgm:t>
    </dgm:pt>
    <dgm:pt modelId="{ACCE1AEE-4D40-294B-8AB6-F583E5358BAA}">
      <dgm:prSet phldrT="[Text]"/>
      <dgm:spPr/>
      <dgm:t>
        <a:bodyPr/>
        <a:lstStyle/>
        <a:p>
          <a:r>
            <a:rPr lang="en-US" dirty="0" smtClean="0"/>
            <a:t>Access the Composer Playground</a:t>
          </a:r>
          <a:endParaRPr lang="en-US" dirty="0"/>
        </a:p>
      </dgm:t>
    </dgm:pt>
    <dgm:pt modelId="{AD13AF3C-18E9-1A48-9CA5-38678691E371}" type="parTrans" cxnId="{296D018A-E2BE-2C4F-837E-C48997B9ACFF}">
      <dgm:prSet/>
      <dgm:spPr/>
      <dgm:t>
        <a:bodyPr/>
        <a:lstStyle/>
        <a:p>
          <a:endParaRPr lang="en-US"/>
        </a:p>
      </dgm:t>
    </dgm:pt>
    <dgm:pt modelId="{383369D1-1491-4F4E-8BCE-FB97F2578DBA}" type="sibTrans" cxnId="{296D018A-E2BE-2C4F-837E-C48997B9ACFF}">
      <dgm:prSet/>
      <dgm:spPr/>
      <dgm:t>
        <a:bodyPr/>
        <a:lstStyle/>
        <a:p>
          <a:endParaRPr lang="en-US"/>
        </a:p>
      </dgm:t>
    </dgm:pt>
    <dgm:pt modelId="{0A831BD9-96AB-D540-A985-D25EEBD2B0F6}">
      <dgm:prSet phldrT="[Text]"/>
      <dgm:spPr/>
      <dgm:t>
        <a:bodyPr/>
        <a:lstStyle/>
        <a:p>
          <a:r>
            <a:rPr lang="en-US" dirty="0" smtClean="0"/>
            <a:t>3</a:t>
          </a:r>
          <a:endParaRPr lang="en-US" dirty="0"/>
        </a:p>
      </dgm:t>
    </dgm:pt>
    <dgm:pt modelId="{4C4EEACC-175D-9848-A3DA-D3140E7C3BC9}" type="parTrans" cxnId="{FF6021FF-1F20-FE4E-9CF9-F6CFDC827189}">
      <dgm:prSet/>
      <dgm:spPr/>
      <dgm:t>
        <a:bodyPr/>
        <a:lstStyle/>
        <a:p>
          <a:endParaRPr lang="en-US"/>
        </a:p>
      </dgm:t>
    </dgm:pt>
    <dgm:pt modelId="{64141676-8791-5C42-AB4E-6CD0936F3B2F}" type="sibTrans" cxnId="{FF6021FF-1F20-FE4E-9CF9-F6CFDC827189}">
      <dgm:prSet/>
      <dgm:spPr/>
      <dgm:t>
        <a:bodyPr/>
        <a:lstStyle/>
        <a:p>
          <a:endParaRPr lang="en-US"/>
        </a:p>
      </dgm:t>
    </dgm:pt>
    <dgm:pt modelId="{A3F2794E-486B-E54F-9078-AD66EB6F6C01}">
      <dgm:prSet phldrT="[Text]"/>
      <dgm:spPr/>
      <dgm:t>
        <a:bodyPr/>
        <a:lstStyle/>
        <a:p>
          <a:r>
            <a:rPr lang="en-US" dirty="0" smtClean="0"/>
            <a:t>Modeling Language Basics</a:t>
          </a:r>
          <a:endParaRPr lang="en-US" dirty="0"/>
        </a:p>
      </dgm:t>
    </dgm:pt>
    <dgm:pt modelId="{5C92B765-3863-E241-8B08-64F2EF902B62}" type="parTrans" cxnId="{77B624FD-B36A-244D-A1F2-20FE2B6277A2}">
      <dgm:prSet/>
      <dgm:spPr/>
      <dgm:t>
        <a:bodyPr/>
        <a:lstStyle/>
        <a:p>
          <a:endParaRPr lang="en-US"/>
        </a:p>
      </dgm:t>
    </dgm:pt>
    <dgm:pt modelId="{2BA96C10-C220-0945-9053-5473DBA3274D}" type="sibTrans" cxnId="{77B624FD-B36A-244D-A1F2-20FE2B6277A2}">
      <dgm:prSet/>
      <dgm:spPr/>
      <dgm:t>
        <a:bodyPr/>
        <a:lstStyle/>
        <a:p>
          <a:endParaRPr lang="en-US"/>
        </a:p>
      </dgm:t>
    </dgm:pt>
    <dgm:pt modelId="{E55BA82A-2172-5141-8FA8-D965D18DD4BE}">
      <dgm:prSet phldrT="[Text]"/>
      <dgm:spPr/>
      <dgm:t>
        <a:bodyPr/>
        <a:lstStyle/>
        <a:p>
          <a:r>
            <a:rPr lang="en-US" dirty="0" smtClean="0"/>
            <a:t>4</a:t>
          </a:r>
          <a:endParaRPr lang="en-US" dirty="0"/>
        </a:p>
      </dgm:t>
    </dgm:pt>
    <dgm:pt modelId="{88A5B260-3CD0-8E4B-B016-2A5566EBB0D5}" type="parTrans" cxnId="{BDE7B221-17CE-2140-8324-6D35A0A0BFF7}">
      <dgm:prSet/>
      <dgm:spPr/>
      <dgm:t>
        <a:bodyPr/>
        <a:lstStyle/>
        <a:p>
          <a:endParaRPr lang="en-US"/>
        </a:p>
      </dgm:t>
    </dgm:pt>
    <dgm:pt modelId="{E28F1BDB-3278-F94A-B732-F0F24DA6C0B9}" type="sibTrans" cxnId="{BDE7B221-17CE-2140-8324-6D35A0A0BFF7}">
      <dgm:prSet/>
      <dgm:spPr/>
      <dgm:t>
        <a:bodyPr/>
        <a:lstStyle/>
        <a:p>
          <a:endParaRPr lang="en-US"/>
        </a:p>
      </dgm:t>
    </dgm:pt>
    <dgm:pt modelId="{AEB683A9-BDD3-1C41-A7AB-1C9E4927A689}">
      <dgm:prSet phldrT="[Text]"/>
      <dgm:spPr/>
      <dgm:t>
        <a:bodyPr/>
        <a:lstStyle/>
        <a:p>
          <a:r>
            <a:rPr lang="en-US" dirty="0" smtClean="0"/>
            <a:t>Build the Network</a:t>
          </a:r>
          <a:endParaRPr lang="en-US" dirty="0"/>
        </a:p>
      </dgm:t>
    </dgm:pt>
    <dgm:pt modelId="{6F0F46E2-E311-4E4B-8969-AECB8154156A}" type="parTrans" cxnId="{BBC67080-E13E-8D40-8992-31272253B21C}">
      <dgm:prSet/>
      <dgm:spPr/>
      <dgm:t>
        <a:bodyPr/>
        <a:lstStyle/>
        <a:p>
          <a:endParaRPr lang="en-US"/>
        </a:p>
      </dgm:t>
    </dgm:pt>
    <dgm:pt modelId="{FD410158-C9BB-B045-9313-2228576BAEF6}" type="sibTrans" cxnId="{BBC67080-E13E-8D40-8992-31272253B21C}">
      <dgm:prSet/>
      <dgm:spPr/>
      <dgm:t>
        <a:bodyPr/>
        <a:lstStyle/>
        <a:p>
          <a:endParaRPr lang="en-US"/>
        </a:p>
      </dgm:t>
    </dgm:pt>
    <dgm:pt modelId="{A11D1DE1-E1B0-704F-847A-9DD92F35985A}">
      <dgm:prSet phldrT="[Text]"/>
      <dgm:spPr/>
      <dgm:t>
        <a:bodyPr/>
        <a:lstStyle/>
        <a:p>
          <a:r>
            <a:rPr lang="en-US" dirty="0" smtClean="0"/>
            <a:t>5</a:t>
          </a:r>
        </a:p>
      </dgm:t>
    </dgm:pt>
    <dgm:pt modelId="{C9D9AE41-E7BA-EF40-BBEF-C4BC3280C6AD}" type="parTrans" cxnId="{52E83AD2-05BF-A74A-B7C1-24C8B34CDAD8}">
      <dgm:prSet/>
      <dgm:spPr/>
      <dgm:t>
        <a:bodyPr/>
        <a:lstStyle/>
        <a:p>
          <a:endParaRPr lang="en-US"/>
        </a:p>
      </dgm:t>
    </dgm:pt>
    <dgm:pt modelId="{B06B131B-5E54-F040-9BA3-600A0F8B6493}" type="sibTrans" cxnId="{52E83AD2-05BF-A74A-B7C1-24C8B34CDAD8}">
      <dgm:prSet/>
      <dgm:spPr/>
      <dgm:t>
        <a:bodyPr/>
        <a:lstStyle/>
        <a:p>
          <a:endParaRPr lang="en-US"/>
        </a:p>
      </dgm:t>
    </dgm:pt>
    <dgm:pt modelId="{CA246672-6E06-2340-9B20-EC45E93AD593}">
      <dgm:prSet phldrT="[Text]"/>
      <dgm:spPr/>
      <dgm:t>
        <a:bodyPr/>
        <a:lstStyle/>
        <a:p>
          <a:r>
            <a:rPr lang="en-US" dirty="0" smtClean="0"/>
            <a:t>Test the Network</a:t>
          </a:r>
        </a:p>
      </dgm:t>
    </dgm:pt>
    <dgm:pt modelId="{66E494CA-D22F-424B-887A-C8A8FF7B9B2E}" type="parTrans" cxnId="{E9F559B3-4D2C-564D-A170-9318B698D700}">
      <dgm:prSet/>
      <dgm:spPr/>
      <dgm:t>
        <a:bodyPr/>
        <a:lstStyle/>
        <a:p>
          <a:endParaRPr lang="en-US"/>
        </a:p>
      </dgm:t>
    </dgm:pt>
    <dgm:pt modelId="{E7B55991-527E-DC4D-9E54-7467F3AA222E}" type="sibTrans" cxnId="{E9F559B3-4D2C-564D-A170-9318B698D700}">
      <dgm:prSet/>
      <dgm:spPr/>
      <dgm:t>
        <a:bodyPr/>
        <a:lstStyle/>
        <a:p>
          <a:endParaRPr lang="en-US"/>
        </a:p>
      </dgm:t>
    </dgm:pt>
    <dgm:pt modelId="{FB166258-F7E2-C94C-9E15-F57C27B30E97}">
      <dgm:prSet phldrT="[Text]"/>
      <dgm:spPr/>
      <dgm:t>
        <a:bodyPr/>
        <a:lstStyle/>
        <a:p>
          <a:r>
            <a:rPr lang="en-US" dirty="0" smtClean="0"/>
            <a:t>6</a:t>
          </a:r>
        </a:p>
      </dgm:t>
    </dgm:pt>
    <dgm:pt modelId="{2D4AAABD-2E7C-CE43-949B-9ACE11560DAA}" type="parTrans" cxnId="{377FB368-F861-BD4D-ABDD-8FDC889EB9F4}">
      <dgm:prSet/>
      <dgm:spPr/>
      <dgm:t>
        <a:bodyPr/>
        <a:lstStyle/>
        <a:p>
          <a:endParaRPr lang="en-US"/>
        </a:p>
      </dgm:t>
    </dgm:pt>
    <dgm:pt modelId="{627357B0-217B-A744-BD6C-4FC66A4F1611}" type="sibTrans" cxnId="{377FB368-F861-BD4D-ABDD-8FDC889EB9F4}">
      <dgm:prSet/>
      <dgm:spPr/>
      <dgm:t>
        <a:bodyPr/>
        <a:lstStyle/>
        <a:p>
          <a:endParaRPr lang="en-US"/>
        </a:p>
      </dgm:t>
    </dgm:pt>
    <dgm:pt modelId="{645C0FDE-46B4-4142-A234-55CCA4B69E12}">
      <dgm:prSet phldrT="[Text]"/>
      <dgm:spPr/>
      <dgm:t>
        <a:bodyPr/>
        <a:lstStyle/>
        <a:p>
          <a:r>
            <a:rPr lang="en-US" dirty="0" smtClean="0"/>
            <a:t>Export the Network</a:t>
          </a:r>
        </a:p>
      </dgm:t>
    </dgm:pt>
    <dgm:pt modelId="{B39C1858-0294-584E-BB42-E523F9762573}" type="parTrans" cxnId="{62F0907A-1312-BE4C-A2BA-88C360AAA8E4}">
      <dgm:prSet/>
      <dgm:spPr/>
      <dgm:t>
        <a:bodyPr/>
        <a:lstStyle/>
        <a:p>
          <a:endParaRPr lang="en-US"/>
        </a:p>
      </dgm:t>
    </dgm:pt>
    <dgm:pt modelId="{27EF94AA-FEFA-1F45-A5E8-D9F0563CD458}" type="sibTrans" cxnId="{62F0907A-1312-BE4C-A2BA-88C360AAA8E4}">
      <dgm:prSet/>
      <dgm:spPr/>
      <dgm:t>
        <a:bodyPr/>
        <a:lstStyle/>
        <a:p>
          <a:endParaRPr lang="en-US"/>
        </a:p>
      </dgm:t>
    </dgm:pt>
    <dgm:pt modelId="{FC06044D-7172-4D4B-BAEB-7F70C776C977}" type="pres">
      <dgm:prSet presAssocID="{E07E47FA-6BCA-084D-9807-2CE5B87FF987}" presName="linearFlow" presStyleCnt="0">
        <dgm:presLayoutVars>
          <dgm:dir/>
          <dgm:animLvl val="lvl"/>
          <dgm:resizeHandles val="exact"/>
        </dgm:presLayoutVars>
      </dgm:prSet>
      <dgm:spPr/>
    </dgm:pt>
    <dgm:pt modelId="{AFAC6CFE-A0A7-9245-AE1B-537B697C4526}" type="pres">
      <dgm:prSet presAssocID="{7824E597-15C3-0F49-9ACF-5591B68A3085}" presName="composite" presStyleCnt="0"/>
      <dgm:spPr/>
    </dgm:pt>
    <dgm:pt modelId="{27D680CA-844D-D24C-AC2B-2AFA1F083414}" type="pres">
      <dgm:prSet presAssocID="{7824E597-15C3-0F49-9ACF-5591B68A3085}" presName="parentText" presStyleLbl="alignNode1" presStyleIdx="0" presStyleCnt="6">
        <dgm:presLayoutVars>
          <dgm:chMax val="1"/>
          <dgm:bulletEnabled val="1"/>
        </dgm:presLayoutVars>
      </dgm:prSet>
      <dgm:spPr/>
    </dgm:pt>
    <dgm:pt modelId="{C64C00D6-B601-0B4B-98B0-7C088D3E8EC3}" type="pres">
      <dgm:prSet presAssocID="{7824E597-15C3-0F49-9ACF-5591B68A3085}" presName="descendantText" presStyleLbl="alignAcc1" presStyleIdx="0" presStyleCnt="6">
        <dgm:presLayoutVars>
          <dgm:bulletEnabled val="1"/>
        </dgm:presLayoutVars>
      </dgm:prSet>
      <dgm:spPr/>
      <dgm:t>
        <a:bodyPr/>
        <a:lstStyle/>
        <a:p>
          <a:endParaRPr lang="en-US"/>
        </a:p>
      </dgm:t>
    </dgm:pt>
    <dgm:pt modelId="{5A15D1F9-4722-BE4C-B8BE-F944DC910872}" type="pres">
      <dgm:prSet presAssocID="{32E7CE4B-BA81-2641-AB9B-3F60C6BD5C77}" presName="sp" presStyleCnt="0"/>
      <dgm:spPr/>
    </dgm:pt>
    <dgm:pt modelId="{9B7E0C69-9443-284A-B315-89DDBFFE68B1}" type="pres">
      <dgm:prSet presAssocID="{B1472490-4F9F-F446-9E61-C881AE589189}" presName="composite" presStyleCnt="0"/>
      <dgm:spPr/>
    </dgm:pt>
    <dgm:pt modelId="{0B4FF768-4BF5-284B-A855-01EB17609CB0}" type="pres">
      <dgm:prSet presAssocID="{B1472490-4F9F-F446-9E61-C881AE589189}" presName="parentText" presStyleLbl="alignNode1" presStyleIdx="1" presStyleCnt="6">
        <dgm:presLayoutVars>
          <dgm:chMax val="1"/>
          <dgm:bulletEnabled val="1"/>
        </dgm:presLayoutVars>
      </dgm:prSet>
      <dgm:spPr/>
      <dgm:t>
        <a:bodyPr/>
        <a:lstStyle/>
        <a:p>
          <a:endParaRPr lang="en-US"/>
        </a:p>
      </dgm:t>
    </dgm:pt>
    <dgm:pt modelId="{D52F4D9B-0A62-9440-94A3-FA7C4DC770F3}" type="pres">
      <dgm:prSet presAssocID="{B1472490-4F9F-F446-9E61-C881AE589189}" presName="descendantText" presStyleLbl="alignAcc1" presStyleIdx="1" presStyleCnt="6">
        <dgm:presLayoutVars>
          <dgm:bulletEnabled val="1"/>
        </dgm:presLayoutVars>
      </dgm:prSet>
      <dgm:spPr/>
      <dgm:t>
        <a:bodyPr/>
        <a:lstStyle/>
        <a:p>
          <a:endParaRPr lang="en-US"/>
        </a:p>
      </dgm:t>
    </dgm:pt>
    <dgm:pt modelId="{4B0F9E58-8998-E04A-9691-80B2BD086A57}" type="pres">
      <dgm:prSet presAssocID="{990B8723-2D0E-F14A-8337-FF36A07F65EE}" presName="sp" presStyleCnt="0"/>
      <dgm:spPr/>
    </dgm:pt>
    <dgm:pt modelId="{8BF44E7C-F9A2-2947-ACA3-3CDEA4F95F0F}" type="pres">
      <dgm:prSet presAssocID="{0A831BD9-96AB-D540-A985-D25EEBD2B0F6}" presName="composite" presStyleCnt="0"/>
      <dgm:spPr/>
    </dgm:pt>
    <dgm:pt modelId="{9516FF59-7479-4348-835E-D3D5966021E3}" type="pres">
      <dgm:prSet presAssocID="{0A831BD9-96AB-D540-A985-D25EEBD2B0F6}" presName="parentText" presStyleLbl="alignNode1" presStyleIdx="2" presStyleCnt="6">
        <dgm:presLayoutVars>
          <dgm:chMax val="1"/>
          <dgm:bulletEnabled val="1"/>
        </dgm:presLayoutVars>
      </dgm:prSet>
      <dgm:spPr/>
    </dgm:pt>
    <dgm:pt modelId="{6B6DF20A-4E21-6F46-AE07-AFB6FB9C08D3}" type="pres">
      <dgm:prSet presAssocID="{0A831BD9-96AB-D540-A985-D25EEBD2B0F6}" presName="descendantText" presStyleLbl="alignAcc1" presStyleIdx="2" presStyleCnt="6">
        <dgm:presLayoutVars>
          <dgm:bulletEnabled val="1"/>
        </dgm:presLayoutVars>
      </dgm:prSet>
      <dgm:spPr/>
      <dgm:t>
        <a:bodyPr/>
        <a:lstStyle/>
        <a:p>
          <a:endParaRPr lang="en-US"/>
        </a:p>
      </dgm:t>
    </dgm:pt>
    <dgm:pt modelId="{C47E5F0E-DC28-E644-8274-F3CCB4559730}" type="pres">
      <dgm:prSet presAssocID="{64141676-8791-5C42-AB4E-6CD0936F3B2F}" presName="sp" presStyleCnt="0"/>
      <dgm:spPr/>
    </dgm:pt>
    <dgm:pt modelId="{0ECC8A00-823D-CE4E-BB4F-2ADBE04A8A6B}" type="pres">
      <dgm:prSet presAssocID="{E55BA82A-2172-5141-8FA8-D965D18DD4BE}" presName="composite" presStyleCnt="0"/>
      <dgm:spPr/>
    </dgm:pt>
    <dgm:pt modelId="{9CEA8724-F83C-DB41-A71A-7DB910FD2175}" type="pres">
      <dgm:prSet presAssocID="{E55BA82A-2172-5141-8FA8-D965D18DD4BE}" presName="parentText" presStyleLbl="alignNode1" presStyleIdx="3" presStyleCnt="6">
        <dgm:presLayoutVars>
          <dgm:chMax val="1"/>
          <dgm:bulletEnabled val="1"/>
        </dgm:presLayoutVars>
      </dgm:prSet>
      <dgm:spPr/>
    </dgm:pt>
    <dgm:pt modelId="{25AE81D6-5315-7543-905C-DAE02DACC916}" type="pres">
      <dgm:prSet presAssocID="{E55BA82A-2172-5141-8FA8-D965D18DD4BE}" presName="descendantText" presStyleLbl="alignAcc1" presStyleIdx="3" presStyleCnt="6">
        <dgm:presLayoutVars>
          <dgm:bulletEnabled val="1"/>
        </dgm:presLayoutVars>
      </dgm:prSet>
      <dgm:spPr/>
      <dgm:t>
        <a:bodyPr/>
        <a:lstStyle/>
        <a:p>
          <a:endParaRPr lang="en-US"/>
        </a:p>
      </dgm:t>
    </dgm:pt>
    <dgm:pt modelId="{392F3D32-0800-7A49-AFFB-269B01A530C4}" type="pres">
      <dgm:prSet presAssocID="{E28F1BDB-3278-F94A-B732-F0F24DA6C0B9}" presName="sp" presStyleCnt="0"/>
      <dgm:spPr/>
    </dgm:pt>
    <dgm:pt modelId="{0BA8462C-BB28-EC4E-901A-22FDB6F283CE}" type="pres">
      <dgm:prSet presAssocID="{A11D1DE1-E1B0-704F-847A-9DD92F35985A}" presName="composite" presStyleCnt="0"/>
      <dgm:spPr/>
    </dgm:pt>
    <dgm:pt modelId="{A5E2F940-8FFF-E546-BA3A-FC925E23B16A}" type="pres">
      <dgm:prSet presAssocID="{A11D1DE1-E1B0-704F-847A-9DD92F35985A}" presName="parentText" presStyleLbl="alignNode1" presStyleIdx="4" presStyleCnt="6">
        <dgm:presLayoutVars>
          <dgm:chMax val="1"/>
          <dgm:bulletEnabled val="1"/>
        </dgm:presLayoutVars>
      </dgm:prSet>
      <dgm:spPr/>
      <dgm:t>
        <a:bodyPr/>
        <a:lstStyle/>
        <a:p>
          <a:endParaRPr lang="en-US"/>
        </a:p>
      </dgm:t>
    </dgm:pt>
    <dgm:pt modelId="{0060ADA2-95A0-B548-B8A2-662BAC9E78A0}" type="pres">
      <dgm:prSet presAssocID="{A11D1DE1-E1B0-704F-847A-9DD92F35985A}" presName="descendantText" presStyleLbl="alignAcc1" presStyleIdx="4" presStyleCnt="6">
        <dgm:presLayoutVars>
          <dgm:bulletEnabled val="1"/>
        </dgm:presLayoutVars>
      </dgm:prSet>
      <dgm:spPr/>
      <dgm:t>
        <a:bodyPr/>
        <a:lstStyle/>
        <a:p>
          <a:endParaRPr lang="en-US"/>
        </a:p>
      </dgm:t>
    </dgm:pt>
    <dgm:pt modelId="{7702E555-EA3A-754B-89A9-CE35BF075163}" type="pres">
      <dgm:prSet presAssocID="{B06B131B-5E54-F040-9BA3-600A0F8B6493}" presName="sp" presStyleCnt="0"/>
      <dgm:spPr/>
    </dgm:pt>
    <dgm:pt modelId="{3C05C2AC-252C-4440-B4FD-F50970655975}" type="pres">
      <dgm:prSet presAssocID="{FB166258-F7E2-C94C-9E15-F57C27B30E97}" presName="composite" presStyleCnt="0"/>
      <dgm:spPr/>
    </dgm:pt>
    <dgm:pt modelId="{628B1CD8-1262-014E-9453-50AD9FA51C17}" type="pres">
      <dgm:prSet presAssocID="{FB166258-F7E2-C94C-9E15-F57C27B30E97}" presName="parentText" presStyleLbl="alignNode1" presStyleIdx="5" presStyleCnt="6">
        <dgm:presLayoutVars>
          <dgm:chMax val="1"/>
          <dgm:bulletEnabled val="1"/>
        </dgm:presLayoutVars>
      </dgm:prSet>
      <dgm:spPr/>
    </dgm:pt>
    <dgm:pt modelId="{27D25AF6-5C37-EC4F-98EC-E451E7E20435}" type="pres">
      <dgm:prSet presAssocID="{FB166258-F7E2-C94C-9E15-F57C27B30E97}" presName="descendantText" presStyleLbl="alignAcc1" presStyleIdx="5" presStyleCnt="6">
        <dgm:presLayoutVars>
          <dgm:bulletEnabled val="1"/>
        </dgm:presLayoutVars>
      </dgm:prSet>
      <dgm:spPr/>
    </dgm:pt>
  </dgm:ptLst>
  <dgm:cxnLst>
    <dgm:cxn modelId="{14AE4B8A-91CA-7A4A-94D1-CB9AF65008DB}" type="presOf" srcId="{645C0FDE-46B4-4142-A234-55CCA4B69E12}" destId="{27D25AF6-5C37-EC4F-98EC-E451E7E20435}" srcOrd="0" destOrd="0" presId="urn:microsoft.com/office/officeart/2005/8/layout/chevron2"/>
    <dgm:cxn modelId="{5F19912C-9041-524D-917F-810F94DE5ABF}" type="presOf" srcId="{63F8C649-72CF-524B-8D7A-EC42104F3D8C}" destId="{C64C00D6-B601-0B4B-98B0-7C088D3E8EC3}" srcOrd="0" destOrd="0" presId="urn:microsoft.com/office/officeart/2005/8/layout/chevron2"/>
    <dgm:cxn modelId="{EEE1F463-4953-D64C-8CFB-4D49756D6B18}" type="presOf" srcId="{FB166258-F7E2-C94C-9E15-F57C27B30E97}" destId="{628B1CD8-1262-014E-9453-50AD9FA51C17}" srcOrd="0" destOrd="0" presId="urn:microsoft.com/office/officeart/2005/8/layout/chevron2"/>
    <dgm:cxn modelId="{E9F559B3-4D2C-564D-A170-9318B698D700}" srcId="{A11D1DE1-E1B0-704F-847A-9DD92F35985A}" destId="{CA246672-6E06-2340-9B20-EC45E93AD593}" srcOrd="0" destOrd="0" parTransId="{66E494CA-D22F-424B-887A-C8A8FF7B9B2E}" sibTransId="{E7B55991-527E-DC4D-9E54-7467F3AA222E}"/>
    <dgm:cxn modelId="{62F0907A-1312-BE4C-A2BA-88C360AAA8E4}" srcId="{FB166258-F7E2-C94C-9E15-F57C27B30E97}" destId="{645C0FDE-46B4-4142-A234-55CCA4B69E12}" srcOrd="0" destOrd="0" parTransId="{B39C1858-0294-584E-BB42-E523F9762573}" sibTransId="{27EF94AA-FEFA-1F45-A5E8-D9F0563CD458}"/>
    <dgm:cxn modelId="{377FB368-F861-BD4D-ABDD-8FDC889EB9F4}" srcId="{E07E47FA-6BCA-084D-9807-2CE5B87FF987}" destId="{FB166258-F7E2-C94C-9E15-F57C27B30E97}" srcOrd="5" destOrd="0" parTransId="{2D4AAABD-2E7C-CE43-949B-9ACE11560DAA}" sibTransId="{627357B0-217B-A744-BD6C-4FC66A4F1611}"/>
    <dgm:cxn modelId="{1B48E48E-DEC2-B547-AE2E-960CE46E4E7D}" type="presOf" srcId="{AEB683A9-BDD3-1C41-A7AB-1C9E4927A689}" destId="{25AE81D6-5315-7543-905C-DAE02DACC916}" srcOrd="0" destOrd="0" presId="urn:microsoft.com/office/officeart/2005/8/layout/chevron2"/>
    <dgm:cxn modelId="{79FAFBC8-FF3E-F94B-AEC7-40A1CF9F13D7}" srcId="{E07E47FA-6BCA-084D-9807-2CE5B87FF987}" destId="{7824E597-15C3-0F49-9ACF-5591B68A3085}" srcOrd="0" destOrd="0" parTransId="{6C0F0873-D16B-044B-9970-5968B20CC683}" sibTransId="{32E7CE4B-BA81-2641-AB9B-3F60C6BD5C77}"/>
    <dgm:cxn modelId="{77B624FD-B36A-244D-A1F2-20FE2B6277A2}" srcId="{0A831BD9-96AB-D540-A985-D25EEBD2B0F6}" destId="{A3F2794E-486B-E54F-9078-AD66EB6F6C01}" srcOrd="0" destOrd="0" parTransId="{5C92B765-3863-E241-8B08-64F2EF902B62}" sibTransId="{2BA96C10-C220-0945-9053-5473DBA3274D}"/>
    <dgm:cxn modelId="{4BB89F02-6F61-2A4F-8721-5D921CE55E5B}" type="presOf" srcId="{E55BA82A-2172-5141-8FA8-D965D18DD4BE}" destId="{9CEA8724-F83C-DB41-A71A-7DB910FD2175}" srcOrd="0" destOrd="0" presId="urn:microsoft.com/office/officeart/2005/8/layout/chevron2"/>
    <dgm:cxn modelId="{289519A3-F228-5741-96A0-EF0FA49338DE}" type="presOf" srcId="{CA246672-6E06-2340-9B20-EC45E93AD593}" destId="{0060ADA2-95A0-B548-B8A2-662BAC9E78A0}" srcOrd="0" destOrd="0" presId="urn:microsoft.com/office/officeart/2005/8/layout/chevron2"/>
    <dgm:cxn modelId="{BDE7B221-17CE-2140-8324-6D35A0A0BFF7}" srcId="{E07E47FA-6BCA-084D-9807-2CE5B87FF987}" destId="{E55BA82A-2172-5141-8FA8-D965D18DD4BE}" srcOrd="3" destOrd="0" parTransId="{88A5B260-3CD0-8E4B-B016-2A5566EBB0D5}" sibTransId="{E28F1BDB-3278-F94A-B732-F0F24DA6C0B9}"/>
    <dgm:cxn modelId="{F2F91526-16EE-3F4C-B93C-E0E835EDE22F}" type="presOf" srcId="{ACCE1AEE-4D40-294B-8AB6-F583E5358BAA}" destId="{D52F4D9B-0A62-9440-94A3-FA7C4DC770F3}" srcOrd="0" destOrd="0" presId="urn:microsoft.com/office/officeart/2005/8/layout/chevron2"/>
    <dgm:cxn modelId="{D98C51E5-0EA0-6948-9BB6-9A59AA27C676}" type="presOf" srcId="{B1472490-4F9F-F446-9E61-C881AE589189}" destId="{0B4FF768-4BF5-284B-A855-01EB17609CB0}" srcOrd="0" destOrd="0" presId="urn:microsoft.com/office/officeart/2005/8/layout/chevron2"/>
    <dgm:cxn modelId="{16DA678E-DF35-994F-89C8-2FEDA67275DD}" type="presOf" srcId="{7824E597-15C3-0F49-9ACF-5591B68A3085}" destId="{27D680CA-844D-D24C-AC2B-2AFA1F083414}" srcOrd="0" destOrd="0" presId="urn:microsoft.com/office/officeart/2005/8/layout/chevron2"/>
    <dgm:cxn modelId="{F5DBAA56-BE01-2E4A-9482-F2023A1F2052}" srcId="{E07E47FA-6BCA-084D-9807-2CE5B87FF987}" destId="{B1472490-4F9F-F446-9E61-C881AE589189}" srcOrd="1" destOrd="0" parTransId="{43F3CBD2-8169-7A45-90A1-A2453983CB63}" sibTransId="{990B8723-2D0E-F14A-8337-FF36A07F65EE}"/>
    <dgm:cxn modelId="{296D018A-E2BE-2C4F-837E-C48997B9ACFF}" srcId="{B1472490-4F9F-F446-9E61-C881AE589189}" destId="{ACCE1AEE-4D40-294B-8AB6-F583E5358BAA}" srcOrd="0" destOrd="0" parTransId="{AD13AF3C-18E9-1A48-9CA5-38678691E371}" sibTransId="{383369D1-1491-4F4E-8BCE-FB97F2578DBA}"/>
    <dgm:cxn modelId="{F659A35C-9340-984B-9E53-0E38154DD79C}" type="presOf" srcId="{0A831BD9-96AB-D540-A985-D25EEBD2B0F6}" destId="{9516FF59-7479-4348-835E-D3D5966021E3}" srcOrd="0" destOrd="0" presId="urn:microsoft.com/office/officeart/2005/8/layout/chevron2"/>
    <dgm:cxn modelId="{EFAC6A4B-1974-954F-B599-6A8A0B27AF48}" srcId="{7824E597-15C3-0F49-9ACF-5591B68A3085}" destId="{63F8C649-72CF-524B-8D7A-EC42104F3D8C}" srcOrd="0" destOrd="0" parTransId="{D5248176-B443-A24B-A58E-3A2FFE777C56}" sibTransId="{AA42BCF9-5B00-B14D-8F52-69B4ABE4FAD8}"/>
    <dgm:cxn modelId="{BBC67080-E13E-8D40-8992-31272253B21C}" srcId="{E55BA82A-2172-5141-8FA8-D965D18DD4BE}" destId="{AEB683A9-BDD3-1C41-A7AB-1C9E4927A689}" srcOrd="0" destOrd="0" parTransId="{6F0F46E2-E311-4E4B-8969-AECB8154156A}" sibTransId="{FD410158-C9BB-B045-9313-2228576BAEF6}"/>
    <dgm:cxn modelId="{1A40069F-119F-7649-8481-2ECB7CD9CCC8}" type="presOf" srcId="{A11D1DE1-E1B0-704F-847A-9DD92F35985A}" destId="{A5E2F940-8FFF-E546-BA3A-FC925E23B16A}" srcOrd="0" destOrd="0" presId="urn:microsoft.com/office/officeart/2005/8/layout/chevron2"/>
    <dgm:cxn modelId="{9B4B0A8C-A8AA-A345-B30D-AE0C46A8C11D}" type="presOf" srcId="{E07E47FA-6BCA-084D-9807-2CE5B87FF987}" destId="{FC06044D-7172-4D4B-BAEB-7F70C776C977}" srcOrd="0" destOrd="0" presId="urn:microsoft.com/office/officeart/2005/8/layout/chevron2"/>
    <dgm:cxn modelId="{52E83AD2-05BF-A74A-B7C1-24C8B34CDAD8}" srcId="{E07E47FA-6BCA-084D-9807-2CE5B87FF987}" destId="{A11D1DE1-E1B0-704F-847A-9DD92F35985A}" srcOrd="4" destOrd="0" parTransId="{C9D9AE41-E7BA-EF40-BBEF-C4BC3280C6AD}" sibTransId="{B06B131B-5E54-F040-9BA3-600A0F8B6493}"/>
    <dgm:cxn modelId="{D26EC51E-6423-7948-A3F4-B1984BEA854A}" type="presOf" srcId="{A3F2794E-486B-E54F-9078-AD66EB6F6C01}" destId="{6B6DF20A-4E21-6F46-AE07-AFB6FB9C08D3}" srcOrd="0" destOrd="0" presId="urn:microsoft.com/office/officeart/2005/8/layout/chevron2"/>
    <dgm:cxn modelId="{FF6021FF-1F20-FE4E-9CF9-F6CFDC827189}" srcId="{E07E47FA-6BCA-084D-9807-2CE5B87FF987}" destId="{0A831BD9-96AB-D540-A985-D25EEBD2B0F6}" srcOrd="2" destOrd="0" parTransId="{4C4EEACC-175D-9848-A3DA-D3140E7C3BC9}" sibTransId="{64141676-8791-5C42-AB4E-6CD0936F3B2F}"/>
    <dgm:cxn modelId="{5A29A19E-EBAC-4240-BAA0-58A9EDBFC02A}" type="presParOf" srcId="{FC06044D-7172-4D4B-BAEB-7F70C776C977}" destId="{AFAC6CFE-A0A7-9245-AE1B-537B697C4526}" srcOrd="0" destOrd="0" presId="urn:microsoft.com/office/officeart/2005/8/layout/chevron2"/>
    <dgm:cxn modelId="{BA1E2D7A-E324-6549-80CC-6E65E1670451}" type="presParOf" srcId="{AFAC6CFE-A0A7-9245-AE1B-537B697C4526}" destId="{27D680CA-844D-D24C-AC2B-2AFA1F083414}" srcOrd="0" destOrd="0" presId="urn:microsoft.com/office/officeart/2005/8/layout/chevron2"/>
    <dgm:cxn modelId="{0F7575F0-83DF-8144-B03A-F57FD41D309A}" type="presParOf" srcId="{AFAC6CFE-A0A7-9245-AE1B-537B697C4526}" destId="{C64C00D6-B601-0B4B-98B0-7C088D3E8EC3}" srcOrd="1" destOrd="0" presId="urn:microsoft.com/office/officeart/2005/8/layout/chevron2"/>
    <dgm:cxn modelId="{12A5E59D-CBB1-9A4C-8098-08BC51808BDA}" type="presParOf" srcId="{FC06044D-7172-4D4B-BAEB-7F70C776C977}" destId="{5A15D1F9-4722-BE4C-B8BE-F944DC910872}" srcOrd="1" destOrd="0" presId="urn:microsoft.com/office/officeart/2005/8/layout/chevron2"/>
    <dgm:cxn modelId="{EE1493DF-1CB8-1D44-BD7E-EB6ADCCC4701}" type="presParOf" srcId="{FC06044D-7172-4D4B-BAEB-7F70C776C977}" destId="{9B7E0C69-9443-284A-B315-89DDBFFE68B1}" srcOrd="2" destOrd="0" presId="urn:microsoft.com/office/officeart/2005/8/layout/chevron2"/>
    <dgm:cxn modelId="{94B9C809-DAB4-E648-888C-F296186334FB}" type="presParOf" srcId="{9B7E0C69-9443-284A-B315-89DDBFFE68B1}" destId="{0B4FF768-4BF5-284B-A855-01EB17609CB0}" srcOrd="0" destOrd="0" presId="urn:microsoft.com/office/officeart/2005/8/layout/chevron2"/>
    <dgm:cxn modelId="{63D2C708-D0CA-974A-92EC-5E70E94238CB}" type="presParOf" srcId="{9B7E0C69-9443-284A-B315-89DDBFFE68B1}" destId="{D52F4D9B-0A62-9440-94A3-FA7C4DC770F3}" srcOrd="1" destOrd="0" presId="urn:microsoft.com/office/officeart/2005/8/layout/chevron2"/>
    <dgm:cxn modelId="{CA49EC5C-F9F9-A94F-AB42-16EE2D885D7F}" type="presParOf" srcId="{FC06044D-7172-4D4B-BAEB-7F70C776C977}" destId="{4B0F9E58-8998-E04A-9691-80B2BD086A57}" srcOrd="3" destOrd="0" presId="urn:microsoft.com/office/officeart/2005/8/layout/chevron2"/>
    <dgm:cxn modelId="{302D5144-A49E-F64C-BF6C-BC79953C6977}" type="presParOf" srcId="{FC06044D-7172-4D4B-BAEB-7F70C776C977}" destId="{8BF44E7C-F9A2-2947-ACA3-3CDEA4F95F0F}" srcOrd="4" destOrd="0" presId="urn:microsoft.com/office/officeart/2005/8/layout/chevron2"/>
    <dgm:cxn modelId="{8E5C544D-9298-9748-9472-4CEEC68460D3}" type="presParOf" srcId="{8BF44E7C-F9A2-2947-ACA3-3CDEA4F95F0F}" destId="{9516FF59-7479-4348-835E-D3D5966021E3}" srcOrd="0" destOrd="0" presId="urn:microsoft.com/office/officeart/2005/8/layout/chevron2"/>
    <dgm:cxn modelId="{3BBAB64F-2134-0243-AB8F-79C7BE3E5FBC}" type="presParOf" srcId="{8BF44E7C-F9A2-2947-ACA3-3CDEA4F95F0F}" destId="{6B6DF20A-4E21-6F46-AE07-AFB6FB9C08D3}" srcOrd="1" destOrd="0" presId="urn:microsoft.com/office/officeart/2005/8/layout/chevron2"/>
    <dgm:cxn modelId="{38A89910-A1BD-BB40-9DBD-849A5FCEC1F8}" type="presParOf" srcId="{FC06044D-7172-4D4B-BAEB-7F70C776C977}" destId="{C47E5F0E-DC28-E644-8274-F3CCB4559730}" srcOrd="5" destOrd="0" presId="urn:microsoft.com/office/officeart/2005/8/layout/chevron2"/>
    <dgm:cxn modelId="{16DE4EB9-4749-5E4A-994D-DB4E73A36DA4}" type="presParOf" srcId="{FC06044D-7172-4D4B-BAEB-7F70C776C977}" destId="{0ECC8A00-823D-CE4E-BB4F-2ADBE04A8A6B}" srcOrd="6" destOrd="0" presId="urn:microsoft.com/office/officeart/2005/8/layout/chevron2"/>
    <dgm:cxn modelId="{FE3552EF-3685-324A-B147-0E53D8027C8D}" type="presParOf" srcId="{0ECC8A00-823D-CE4E-BB4F-2ADBE04A8A6B}" destId="{9CEA8724-F83C-DB41-A71A-7DB910FD2175}" srcOrd="0" destOrd="0" presId="urn:microsoft.com/office/officeart/2005/8/layout/chevron2"/>
    <dgm:cxn modelId="{B265C9A3-58C4-B843-8784-431635D51138}" type="presParOf" srcId="{0ECC8A00-823D-CE4E-BB4F-2ADBE04A8A6B}" destId="{25AE81D6-5315-7543-905C-DAE02DACC916}" srcOrd="1" destOrd="0" presId="urn:microsoft.com/office/officeart/2005/8/layout/chevron2"/>
    <dgm:cxn modelId="{74B265A3-2F3F-914C-BB3E-7970415E58A4}" type="presParOf" srcId="{FC06044D-7172-4D4B-BAEB-7F70C776C977}" destId="{392F3D32-0800-7A49-AFFB-269B01A530C4}" srcOrd="7" destOrd="0" presId="urn:microsoft.com/office/officeart/2005/8/layout/chevron2"/>
    <dgm:cxn modelId="{07B0B5DB-A2D1-FD47-A004-1549D87448CE}" type="presParOf" srcId="{FC06044D-7172-4D4B-BAEB-7F70C776C977}" destId="{0BA8462C-BB28-EC4E-901A-22FDB6F283CE}" srcOrd="8" destOrd="0" presId="urn:microsoft.com/office/officeart/2005/8/layout/chevron2"/>
    <dgm:cxn modelId="{907527A0-9564-2043-8F07-0DAA7B8FC372}" type="presParOf" srcId="{0BA8462C-BB28-EC4E-901A-22FDB6F283CE}" destId="{A5E2F940-8FFF-E546-BA3A-FC925E23B16A}" srcOrd="0" destOrd="0" presId="urn:microsoft.com/office/officeart/2005/8/layout/chevron2"/>
    <dgm:cxn modelId="{969C3AF2-619F-A040-B022-C3C1B5CD0474}" type="presParOf" srcId="{0BA8462C-BB28-EC4E-901A-22FDB6F283CE}" destId="{0060ADA2-95A0-B548-B8A2-662BAC9E78A0}" srcOrd="1" destOrd="0" presId="urn:microsoft.com/office/officeart/2005/8/layout/chevron2"/>
    <dgm:cxn modelId="{567289CE-E652-DB49-91B3-799B0421FB11}" type="presParOf" srcId="{FC06044D-7172-4D4B-BAEB-7F70C776C977}" destId="{7702E555-EA3A-754B-89A9-CE35BF075163}" srcOrd="9" destOrd="0" presId="urn:microsoft.com/office/officeart/2005/8/layout/chevron2"/>
    <dgm:cxn modelId="{099B639A-95F6-E54B-925E-A8D14F1B2B2E}" type="presParOf" srcId="{FC06044D-7172-4D4B-BAEB-7F70C776C977}" destId="{3C05C2AC-252C-4440-B4FD-F50970655975}" srcOrd="10" destOrd="0" presId="urn:microsoft.com/office/officeart/2005/8/layout/chevron2"/>
    <dgm:cxn modelId="{9429A6C5-17A7-964D-B1FC-63B4C2E561EA}" type="presParOf" srcId="{3C05C2AC-252C-4440-B4FD-F50970655975}" destId="{628B1CD8-1262-014E-9453-50AD9FA51C17}" srcOrd="0" destOrd="0" presId="urn:microsoft.com/office/officeart/2005/8/layout/chevron2"/>
    <dgm:cxn modelId="{95446FC8-57D6-1C40-8EE1-3A9F4782C92E}" type="presParOf" srcId="{3C05C2AC-252C-4440-B4FD-F50970655975}" destId="{27D25AF6-5C37-EC4F-98EC-E451E7E204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5D16F-EAEB-A64F-9E5E-751F893277B4}">
      <dsp:nvSpPr>
        <dsp:cNvPr id="0" name=""/>
        <dsp:cNvSpPr/>
      </dsp:nvSpPr>
      <dsp:spPr>
        <a:xfrm rot="5400000">
          <a:off x="-85753" y="89205"/>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1</a:t>
          </a:r>
          <a:endParaRPr lang="en-US" sz="1100" kern="1200" dirty="0"/>
        </a:p>
      </dsp:txBody>
      <dsp:txXfrm rot="-5400000">
        <a:off x="1" y="203543"/>
        <a:ext cx="400184" cy="171508"/>
      </dsp:txXfrm>
    </dsp:sp>
    <dsp:sp modelId="{648839DA-5EE0-FD4A-A8F7-757B73442FFC}">
      <dsp:nvSpPr>
        <dsp:cNvPr id="0" name=""/>
        <dsp:cNvSpPr/>
      </dsp:nvSpPr>
      <dsp:spPr>
        <a:xfrm rot="5400000">
          <a:off x="3509967" y="-3106331"/>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endParaRPr lang="en-US" sz="2300" kern="1200" dirty="0"/>
        </a:p>
      </dsp:txBody>
      <dsp:txXfrm rot="-5400000">
        <a:off x="400184" y="21592"/>
        <a:ext cx="6573025" cy="335319"/>
      </dsp:txXfrm>
    </dsp:sp>
    <dsp:sp modelId="{68A08B1B-7C61-4B4D-AB9A-36B2E8D05BF0}">
      <dsp:nvSpPr>
        <dsp:cNvPr id="0" name=""/>
        <dsp:cNvSpPr/>
      </dsp:nvSpPr>
      <dsp:spPr>
        <a:xfrm rot="5400000">
          <a:off x="-85753" y="5853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2</a:t>
          </a:r>
          <a:endParaRPr lang="en-US" sz="1100" kern="1200" dirty="0"/>
        </a:p>
      </dsp:txBody>
      <dsp:txXfrm rot="-5400000">
        <a:off x="1" y="699644"/>
        <a:ext cx="400184" cy="171508"/>
      </dsp:txXfrm>
    </dsp:sp>
    <dsp:sp modelId="{AAA6ECE1-129E-744E-A6ED-6161F00A1157}">
      <dsp:nvSpPr>
        <dsp:cNvPr id="0" name=""/>
        <dsp:cNvSpPr/>
      </dsp:nvSpPr>
      <dsp:spPr>
        <a:xfrm rot="5400000">
          <a:off x="3509967" y="-2610230"/>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Why should you use </a:t>
          </a:r>
          <a:r>
            <a:rPr lang="en-US" sz="2300" kern="1200" dirty="0" err="1" smtClean="0"/>
            <a:t>Blockchain</a:t>
          </a:r>
          <a:endParaRPr lang="en-US" sz="2300" kern="1200" dirty="0"/>
        </a:p>
      </dsp:txBody>
      <dsp:txXfrm rot="-5400000">
        <a:off x="400184" y="517693"/>
        <a:ext cx="6573025" cy="335319"/>
      </dsp:txXfrm>
    </dsp:sp>
    <dsp:sp modelId="{C0272D76-DE40-7148-AD3A-0422AF6D539B}">
      <dsp:nvSpPr>
        <dsp:cNvPr id="0" name=""/>
        <dsp:cNvSpPr/>
      </dsp:nvSpPr>
      <dsp:spPr>
        <a:xfrm rot="5400000">
          <a:off x="-85753" y="10814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3</a:t>
          </a:r>
          <a:endParaRPr lang="en-US" sz="1100" kern="1200" dirty="0"/>
        </a:p>
      </dsp:txBody>
      <dsp:txXfrm rot="-5400000">
        <a:off x="1" y="1195744"/>
        <a:ext cx="400184" cy="171508"/>
      </dsp:txXfrm>
    </dsp:sp>
    <dsp:sp modelId="{5D32D9EF-0231-EB4F-96C0-61FC650217A3}">
      <dsp:nvSpPr>
        <dsp:cNvPr id="0" name=""/>
        <dsp:cNvSpPr/>
      </dsp:nvSpPr>
      <dsp:spPr>
        <a:xfrm rot="5400000">
          <a:off x="3509967" y="-21141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a:t>
          </a:r>
          <a:r>
            <a:rPr lang="en-US" sz="2300" kern="1200" dirty="0" err="1" smtClean="0"/>
            <a:t>Blockchain</a:t>
          </a:r>
          <a:r>
            <a:rPr lang="en-US" sz="2300" kern="1200" dirty="0" smtClean="0"/>
            <a:t> isn’t</a:t>
          </a:r>
          <a:endParaRPr lang="en-US" sz="2300" kern="1200" dirty="0"/>
        </a:p>
      </dsp:txBody>
      <dsp:txXfrm rot="-5400000">
        <a:off x="400184" y="1013794"/>
        <a:ext cx="6573025" cy="335319"/>
      </dsp:txXfrm>
    </dsp:sp>
    <dsp:sp modelId="{6CA7A2FA-B26E-0740-AB12-E4ADEB68AB79}">
      <dsp:nvSpPr>
        <dsp:cNvPr id="0" name=""/>
        <dsp:cNvSpPr/>
      </dsp:nvSpPr>
      <dsp:spPr>
        <a:xfrm rot="5400000">
          <a:off x="-85753" y="1577507"/>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4</a:t>
          </a:r>
          <a:endParaRPr lang="en-US" sz="1100" kern="1200" dirty="0"/>
        </a:p>
      </dsp:txBody>
      <dsp:txXfrm rot="-5400000">
        <a:off x="1" y="1691845"/>
        <a:ext cx="400184" cy="171508"/>
      </dsp:txXfrm>
    </dsp:sp>
    <dsp:sp modelId="{8ABCC5B0-3280-9B49-9572-791301829A33}">
      <dsp:nvSpPr>
        <dsp:cNvPr id="0" name=""/>
        <dsp:cNvSpPr/>
      </dsp:nvSpPr>
      <dsp:spPr>
        <a:xfrm rot="5400000">
          <a:off x="3509967" y="-16180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r>
            <a:rPr lang="en-US" sz="2300" kern="1200" dirty="0" smtClean="0"/>
            <a:t> for Business</a:t>
          </a:r>
          <a:endParaRPr lang="en-US" sz="2300" kern="1200" dirty="0"/>
        </a:p>
      </dsp:txBody>
      <dsp:txXfrm rot="-5400000">
        <a:off x="400184" y="1509894"/>
        <a:ext cx="6573025" cy="335319"/>
      </dsp:txXfrm>
    </dsp:sp>
    <dsp:sp modelId="{96BBF7C4-82F9-F44D-B48B-70815CC631F6}">
      <dsp:nvSpPr>
        <dsp:cNvPr id="0" name=""/>
        <dsp:cNvSpPr/>
      </dsp:nvSpPr>
      <dsp:spPr>
        <a:xfrm rot="5400000">
          <a:off x="-85753" y="20736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5</a:t>
          </a:r>
          <a:endParaRPr lang="en-US" sz="1100" kern="1200" dirty="0"/>
        </a:p>
      </dsp:txBody>
      <dsp:txXfrm rot="-5400000">
        <a:off x="1" y="2187946"/>
        <a:ext cx="400184" cy="171508"/>
      </dsp:txXfrm>
    </dsp:sp>
    <dsp:sp modelId="{53E081EB-D42A-FE46-B020-4EA8561B5A1C}">
      <dsp:nvSpPr>
        <dsp:cNvPr id="0" name=""/>
        <dsp:cNvSpPr/>
      </dsp:nvSpPr>
      <dsp:spPr>
        <a:xfrm rot="5400000">
          <a:off x="3509967" y="-1121928"/>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IBM </a:t>
          </a:r>
          <a:r>
            <a:rPr lang="en-US" sz="2300" kern="1200" dirty="0" err="1" smtClean="0"/>
            <a:t>Blockchain</a:t>
          </a:r>
          <a:endParaRPr lang="en-US" sz="2300" kern="1200" dirty="0"/>
        </a:p>
      </dsp:txBody>
      <dsp:txXfrm rot="-5400000">
        <a:off x="400184" y="2005995"/>
        <a:ext cx="6573025" cy="335319"/>
      </dsp:txXfrm>
    </dsp:sp>
    <dsp:sp modelId="{AC953FD9-E02D-D140-9F3D-769BCF063F70}">
      <dsp:nvSpPr>
        <dsp:cNvPr id="0" name=""/>
        <dsp:cNvSpPr/>
      </dsp:nvSpPr>
      <dsp:spPr>
        <a:xfrm rot="5400000">
          <a:off x="-85753" y="25697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6</a:t>
          </a:r>
          <a:endParaRPr lang="en-US" sz="1100" kern="1200" dirty="0"/>
        </a:p>
      </dsp:txBody>
      <dsp:txXfrm rot="-5400000">
        <a:off x="1" y="2684046"/>
        <a:ext cx="400184" cy="171508"/>
      </dsp:txXfrm>
    </dsp:sp>
    <dsp:sp modelId="{621AC1C8-4723-8E45-B1D6-797E19E42CCE}">
      <dsp:nvSpPr>
        <dsp:cNvPr id="0" name=""/>
        <dsp:cNvSpPr/>
      </dsp:nvSpPr>
      <dsp:spPr>
        <a:xfrm rot="5400000">
          <a:off x="3509967" y="-6258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err="1" smtClean="0"/>
            <a:t>Hyperledger</a:t>
          </a:r>
          <a:r>
            <a:rPr lang="en-US" sz="2300" kern="1200" dirty="0" smtClean="0"/>
            <a:t> Composer</a:t>
          </a:r>
          <a:endParaRPr lang="en-US" sz="2300" kern="1200" dirty="0"/>
        </a:p>
      </dsp:txBody>
      <dsp:txXfrm rot="-5400000">
        <a:off x="400184" y="2502096"/>
        <a:ext cx="6573025" cy="335319"/>
      </dsp:txXfrm>
    </dsp:sp>
    <dsp:sp modelId="{EA2776E1-C0CD-9644-9756-26826D23B900}">
      <dsp:nvSpPr>
        <dsp:cNvPr id="0" name=""/>
        <dsp:cNvSpPr/>
      </dsp:nvSpPr>
      <dsp:spPr>
        <a:xfrm rot="5400000">
          <a:off x="-85753" y="3065809"/>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7</a:t>
          </a:r>
          <a:endParaRPr lang="en-US" sz="1100" kern="1200" dirty="0"/>
        </a:p>
      </dsp:txBody>
      <dsp:txXfrm rot="-5400000">
        <a:off x="1" y="3180147"/>
        <a:ext cx="400184" cy="171508"/>
      </dsp:txXfrm>
    </dsp:sp>
    <dsp:sp modelId="{3270E8EA-0773-1B44-B9AA-7401FCCFC278}">
      <dsp:nvSpPr>
        <dsp:cNvPr id="0" name=""/>
        <dsp:cNvSpPr/>
      </dsp:nvSpPr>
      <dsp:spPr>
        <a:xfrm rot="5400000">
          <a:off x="3509967" y="-1297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Hands-on lab</a:t>
          </a:r>
          <a:endParaRPr lang="en-US" sz="2300" kern="1200" dirty="0"/>
        </a:p>
      </dsp:txBody>
      <dsp:txXfrm rot="-5400000">
        <a:off x="400184" y="2998196"/>
        <a:ext cx="6573025" cy="335319"/>
      </dsp:txXfrm>
    </dsp:sp>
    <dsp:sp modelId="{41AE80E1-C095-C745-B0C4-6A72945E06CD}">
      <dsp:nvSpPr>
        <dsp:cNvPr id="0" name=""/>
        <dsp:cNvSpPr/>
      </dsp:nvSpPr>
      <dsp:spPr>
        <a:xfrm rot="5400000">
          <a:off x="-85753" y="3561910"/>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8</a:t>
          </a:r>
          <a:endParaRPr lang="en-US" sz="1100" kern="1200" dirty="0"/>
        </a:p>
      </dsp:txBody>
      <dsp:txXfrm rot="-5400000">
        <a:off x="1" y="3676248"/>
        <a:ext cx="400184" cy="171508"/>
      </dsp:txXfrm>
    </dsp:sp>
    <dsp:sp modelId="{550DDDDC-6525-144B-854A-79ADB9DEF681}">
      <dsp:nvSpPr>
        <dsp:cNvPr id="0" name=""/>
        <dsp:cNvSpPr/>
      </dsp:nvSpPr>
      <dsp:spPr>
        <a:xfrm rot="5400000">
          <a:off x="3509967" y="366373"/>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Conclusion</a:t>
          </a:r>
          <a:endParaRPr lang="en-US" sz="2300" kern="1200" dirty="0"/>
        </a:p>
      </dsp:txBody>
      <dsp:txXfrm rot="-5400000">
        <a:off x="400184" y="3494296"/>
        <a:ext cx="6573025" cy="335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80CA-844D-D24C-AC2B-2AFA1F083414}">
      <dsp:nvSpPr>
        <dsp:cNvPr id="0" name=""/>
        <dsp:cNvSpPr/>
      </dsp:nvSpPr>
      <dsp:spPr>
        <a:xfrm rot="5400000">
          <a:off x="-121106" y="12312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1</a:t>
          </a:r>
          <a:endParaRPr lang="en-US" sz="1600" kern="1200" dirty="0"/>
        </a:p>
      </dsp:txBody>
      <dsp:txXfrm rot="-5400000">
        <a:off x="1" y="284604"/>
        <a:ext cx="565163" cy="242213"/>
      </dsp:txXfrm>
    </dsp:sp>
    <dsp:sp modelId="{C64C00D6-B601-0B4B-98B0-7C088D3E8EC3}">
      <dsp:nvSpPr>
        <dsp:cNvPr id="0" name=""/>
        <dsp:cNvSpPr/>
      </dsp:nvSpPr>
      <dsp:spPr>
        <a:xfrm rot="5400000">
          <a:off x="5277984" y="-471079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err="1" smtClean="0"/>
            <a:t>Hyperledger</a:t>
          </a:r>
          <a:r>
            <a:rPr lang="en-US" sz="3200" kern="1200" dirty="0" smtClean="0"/>
            <a:t> Composer Concepts</a:t>
          </a:r>
          <a:endParaRPr lang="en-US" sz="3200" kern="1200" dirty="0"/>
        </a:p>
      </dsp:txBody>
      <dsp:txXfrm rot="-5400000">
        <a:off x="565164" y="27640"/>
        <a:ext cx="9924818" cy="473559"/>
      </dsp:txXfrm>
    </dsp:sp>
    <dsp:sp modelId="{0B4FF768-4BF5-284B-A855-01EB17609CB0}">
      <dsp:nvSpPr>
        <dsp:cNvPr id="0" name=""/>
        <dsp:cNvSpPr/>
      </dsp:nvSpPr>
      <dsp:spPr>
        <a:xfrm rot="5400000">
          <a:off x="-121106" y="83111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a:t>
          </a:r>
          <a:endParaRPr lang="en-US" sz="1600" kern="1200" dirty="0"/>
        </a:p>
      </dsp:txBody>
      <dsp:txXfrm rot="-5400000">
        <a:off x="1" y="992587"/>
        <a:ext cx="565163" cy="242213"/>
      </dsp:txXfrm>
    </dsp:sp>
    <dsp:sp modelId="{D52F4D9B-0A62-9440-94A3-FA7C4DC770F3}">
      <dsp:nvSpPr>
        <dsp:cNvPr id="0" name=""/>
        <dsp:cNvSpPr/>
      </dsp:nvSpPr>
      <dsp:spPr>
        <a:xfrm rot="5400000">
          <a:off x="5277984" y="-400281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Access the Composer Playground</a:t>
          </a:r>
          <a:endParaRPr lang="en-US" sz="3200" kern="1200" dirty="0"/>
        </a:p>
      </dsp:txBody>
      <dsp:txXfrm rot="-5400000">
        <a:off x="565164" y="735623"/>
        <a:ext cx="9924818" cy="473559"/>
      </dsp:txXfrm>
    </dsp:sp>
    <dsp:sp modelId="{9516FF59-7479-4348-835E-D3D5966021E3}">
      <dsp:nvSpPr>
        <dsp:cNvPr id="0" name=""/>
        <dsp:cNvSpPr/>
      </dsp:nvSpPr>
      <dsp:spPr>
        <a:xfrm rot="5400000">
          <a:off x="-121106" y="153909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3</a:t>
          </a:r>
          <a:endParaRPr lang="en-US" sz="1600" kern="1200" dirty="0"/>
        </a:p>
      </dsp:txBody>
      <dsp:txXfrm rot="-5400000">
        <a:off x="1" y="1700570"/>
        <a:ext cx="565163" cy="242213"/>
      </dsp:txXfrm>
    </dsp:sp>
    <dsp:sp modelId="{6B6DF20A-4E21-6F46-AE07-AFB6FB9C08D3}">
      <dsp:nvSpPr>
        <dsp:cNvPr id="0" name=""/>
        <dsp:cNvSpPr/>
      </dsp:nvSpPr>
      <dsp:spPr>
        <a:xfrm rot="5400000">
          <a:off x="5277984" y="-329483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Modeling Language Basics</a:t>
          </a:r>
          <a:endParaRPr lang="en-US" sz="3200" kern="1200" dirty="0"/>
        </a:p>
      </dsp:txBody>
      <dsp:txXfrm rot="-5400000">
        <a:off x="565164" y="1443606"/>
        <a:ext cx="9924818" cy="473559"/>
      </dsp:txXfrm>
    </dsp:sp>
    <dsp:sp modelId="{9CEA8724-F83C-DB41-A71A-7DB910FD2175}">
      <dsp:nvSpPr>
        <dsp:cNvPr id="0" name=""/>
        <dsp:cNvSpPr/>
      </dsp:nvSpPr>
      <dsp:spPr>
        <a:xfrm rot="5400000">
          <a:off x="-121106" y="224707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4</a:t>
          </a:r>
          <a:endParaRPr lang="en-US" sz="1600" kern="1200" dirty="0"/>
        </a:p>
      </dsp:txBody>
      <dsp:txXfrm rot="-5400000">
        <a:off x="1" y="2408554"/>
        <a:ext cx="565163" cy="242213"/>
      </dsp:txXfrm>
    </dsp:sp>
    <dsp:sp modelId="{25AE81D6-5315-7543-905C-DAE02DACC916}">
      <dsp:nvSpPr>
        <dsp:cNvPr id="0" name=""/>
        <dsp:cNvSpPr/>
      </dsp:nvSpPr>
      <dsp:spPr>
        <a:xfrm rot="5400000">
          <a:off x="5277984" y="-258684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Build the Network</a:t>
          </a:r>
          <a:endParaRPr lang="en-US" sz="3200" kern="1200" dirty="0"/>
        </a:p>
      </dsp:txBody>
      <dsp:txXfrm rot="-5400000">
        <a:off x="565164" y="2151590"/>
        <a:ext cx="9924818" cy="473559"/>
      </dsp:txXfrm>
    </dsp:sp>
    <dsp:sp modelId="{A5E2F940-8FFF-E546-BA3A-FC925E23B16A}">
      <dsp:nvSpPr>
        <dsp:cNvPr id="0" name=""/>
        <dsp:cNvSpPr/>
      </dsp:nvSpPr>
      <dsp:spPr>
        <a:xfrm rot="5400000">
          <a:off x="-121106" y="295506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5</a:t>
          </a:r>
        </a:p>
      </dsp:txBody>
      <dsp:txXfrm rot="-5400000">
        <a:off x="1" y="3116537"/>
        <a:ext cx="565163" cy="242213"/>
      </dsp:txXfrm>
    </dsp:sp>
    <dsp:sp modelId="{0060ADA2-95A0-B548-B8A2-662BAC9E78A0}">
      <dsp:nvSpPr>
        <dsp:cNvPr id="0" name=""/>
        <dsp:cNvSpPr/>
      </dsp:nvSpPr>
      <dsp:spPr>
        <a:xfrm rot="5400000">
          <a:off x="5277984" y="-187886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Test the Network</a:t>
          </a:r>
        </a:p>
      </dsp:txBody>
      <dsp:txXfrm rot="-5400000">
        <a:off x="565164" y="2859573"/>
        <a:ext cx="9924818" cy="473559"/>
      </dsp:txXfrm>
    </dsp:sp>
    <dsp:sp modelId="{628B1CD8-1262-014E-9453-50AD9FA51C17}">
      <dsp:nvSpPr>
        <dsp:cNvPr id="0" name=""/>
        <dsp:cNvSpPr/>
      </dsp:nvSpPr>
      <dsp:spPr>
        <a:xfrm rot="5400000">
          <a:off x="-121106" y="366304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6</a:t>
          </a:r>
        </a:p>
      </dsp:txBody>
      <dsp:txXfrm rot="-5400000">
        <a:off x="1" y="3824520"/>
        <a:ext cx="565163" cy="242213"/>
      </dsp:txXfrm>
    </dsp:sp>
    <dsp:sp modelId="{27D25AF6-5C37-EC4F-98EC-E451E7E20435}">
      <dsp:nvSpPr>
        <dsp:cNvPr id="0" name=""/>
        <dsp:cNvSpPr/>
      </dsp:nvSpPr>
      <dsp:spPr>
        <a:xfrm rot="5400000">
          <a:off x="5277984" y="-117088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Export the Network</a:t>
          </a:r>
        </a:p>
      </dsp:txBody>
      <dsp:txXfrm rot="-5400000">
        <a:off x="565164" y="3567556"/>
        <a:ext cx="9924818" cy="4735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BBE5E-B9DE-6946-BD47-A2F5E1999E21}" type="datetimeFigureOut">
              <a:rPr lang="en-US" smtClean="0"/>
              <a:t>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EF3A9-0561-F241-9354-F72898E44AC7}" type="slidenum">
              <a:rPr lang="en-US" smtClean="0"/>
              <a:t>‹#›</a:t>
            </a:fld>
            <a:endParaRPr lang="en-US"/>
          </a:p>
        </p:txBody>
      </p:sp>
    </p:spTree>
    <p:extLst>
      <p:ext uri="{BB962C8B-B14F-4D97-AF65-F5344CB8AC3E}">
        <p14:creationId xmlns:p14="http://schemas.microsoft.com/office/powerpoint/2010/main" val="153961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should be an exciting day. We’re going to spend a bit of time first to understand what is </a:t>
            </a:r>
            <a:r>
              <a:rPr lang="en-US" baseline="0" dirty="0" err="1" smtClean="0"/>
              <a:t>Blockchain</a:t>
            </a:r>
            <a:r>
              <a:rPr lang="en-US" baseline="0" dirty="0" smtClean="0"/>
              <a:t> and why there is so much interest and excitement around it.</a:t>
            </a:r>
          </a:p>
          <a:p>
            <a:endParaRPr lang="en-US" baseline="0" dirty="0" smtClean="0"/>
          </a:p>
          <a:p>
            <a:r>
              <a:rPr lang="en-US" baseline="0" dirty="0" smtClean="0"/>
              <a:t>Then, we’ll focus briefly on what </a:t>
            </a:r>
            <a:r>
              <a:rPr lang="en-US" baseline="0" dirty="0" err="1" smtClean="0"/>
              <a:t>Blockchain</a:t>
            </a:r>
            <a:r>
              <a:rPr lang="en-US" baseline="0" dirty="0" smtClean="0"/>
              <a:t> isn’t. This is important, because it fits a certain use case profile and there are some places where </a:t>
            </a:r>
            <a:r>
              <a:rPr lang="en-US" baseline="0" dirty="0" err="1" smtClean="0"/>
              <a:t>Blockchain</a:t>
            </a:r>
            <a:r>
              <a:rPr lang="en-US" baseline="0" dirty="0" smtClean="0"/>
              <a:t> maybe isn’t a fit.</a:t>
            </a:r>
          </a:p>
          <a:p>
            <a:endParaRPr lang="en-US" baseline="0" dirty="0" smtClean="0"/>
          </a:p>
          <a:p>
            <a:r>
              <a:rPr lang="en-US" baseline="0" dirty="0" smtClean="0"/>
              <a:t>Next, we’ll focus on </a:t>
            </a:r>
            <a:r>
              <a:rPr lang="en-US" baseline="0" dirty="0" err="1" smtClean="0"/>
              <a:t>Blockchain</a:t>
            </a:r>
            <a:r>
              <a:rPr lang="en-US" baseline="0" dirty="0" smtClean="0"/>
              <a:t> for Business and what is IBM </a:t>
            </a:r>
            <a:r>
              <a:rPr lang="en-US" baseline="0" dirty="0" err="1" smtClean="0"/>
              <a:t>Blockchain</a:t>
            </a:r>
            <a:r>
              <a:rPr lang="en-US" baseline="0" dirty="0" smtClean="0"/>
              <a:t>, which is built on </a:t>
            </a:r>
            <a:r>
              <a:rPr lang="en-US" baseline="0" dirty="0" err="1" smtClean="0"/>
              <a:t>Hyperledger</a:t>
            </a:r>
            <a:r>
              <a:rPr lang="en-US" baseline="0" dirty="0" smtClean="0"/>
              <a:t> Fabric. </a:t>
            </a:r>
          </a:p>
          <a:p>
            <a:endParaRPr lang="en-US" baseline="0" dirty="0" smtClean="0"/>
          </a:p>
          <a:p>
            <a:r>
              <a:rPr lang="en-US" baseline="0" dirty="0" smtClean="0"/>
              <a:t>Before getting into the lab, we’ll give you a brief overview of </a:t>
            </a:r>
            <a:r>
              <a:rPr lang="en-US" baseline="0" dirty="0" err="1" smtClean="0"/>
              <a:t>Hyperledger</a:t>
            </a:r>
            <a:r>
              <a:rPr lang="en-US" baseline="0" dirty="0" smtClean="0"/>
              <a:t> Composer, the development tool for building </a:t>
            </a:r>
            <a:r>
              <a:rPr lang="en-US" baseline="0" dirty="0" err="1" smtClean="0"/>
              <a:t>Blockchain</a:t>
            </a:r>
            <a:r>
              <a:rPr lang="en-US" baseline="0" dirty="0" smtClean="0"/>
              <a:t> applications for </a:t>
            </a:r>
            <a:r>
              <a:rPr lang="en-US" baseline="0" dirty="0" err="1" smtClean="0"/>
              <a:t>Hyperledger</a:t>
            </a:r>
            <a:r>
              <a:rPr lang="en-US" baseline="0" dirty="0" smtClean="0"/>
              <a:t> Fabric and IBM </a:t>
            </a:r>
            <a:r>
              <a:rPr lang="en-US" baseline="0" dirty="0" err="1" smtClean="0"/>
              <a:t>Blockchain</a:t>
            </a:r>
            <a:r>
              <a:rPr lang="en-US" baseline="0" dirty="0" smtClean="0"/>
              <a:t>.</a:t>
            </a:r>
          </a:p>
          <a:p>
            <a:endParaRPr lang="en-US" baseline="0" dirty="0" smtClean="0"/>
          </a:p>
          <a:p>
            <a:r>
              <a:rPr lang="en-US" baseline="0" dirty="0" smtClean="0"/>
              <a:t>Then, we’ll finish up.</a:t>
            </a:r>
          </a:p>
          <a:p>
            <a:endParaRPr lang="en-US" baseline="0" dirty="0" smtClean="0"/>
          </a:p>
          <a:p>
            <a:r>
              <a:rPr lang="en-US" baseline="0" dirty="0" smtClean="0"/>
              <a:t>Let’s get started.</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a:t>
            </a:fld>
            <a:endParaRPr lang="en-US"/>
          </a:p>
        </p:txBody>
      </p:sp>
    </p:spTree>
    <p:extLst>
      <p:ext uri="{BB962C8B-B14F-4D97-AF65-F5344CB8AC3E}">
        <p14:creationId xmlns:p14="http://schemas.microsoft.com/office/powerpoint/2010/main" val="61667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insurance industry,</a:t>
            </a:r>
            <a:r>
              <a:rPr lang="en-US" baseline="0" dirty="0" smtClean="0"/>
              <a:t> carriers and underwriters are looking for ways to improve the underwriting process, especially multi-national policies. </a:t>
            </a:r>
            <a:r>
              <a:rPr lang="en-US" baseline="0" dirty="0" err="1" smtClean="0"/>
              <a:t>Blockchain</a:t>
            </a:r>
            <a:r>
              <a:rPr lang="en-US" baseline="0" dirty="0" smtClean="0"/>
              <a:t> provides a single source for all transactions to be tracked and traced, reducing fraud and errors and streamlining the process with smart contracts which eliminate manual processes and paper shuffling.</a:t>
            </a:r>
          </a:p>
          <a:p>
            <a:endParaRPr lang="en-US" baseline="0" dirty="0" smtClean="0"/>
          </a:p>
          <a:p>
            <a:r>
              <a:rPr lang="en-US" baseline="0" dirty="0" smtClean="0"/>
              <a:t>Similarly, in the real estate industry, </a:t>
            </a:r>
            <a:r>
              <a:rPr lang="en-US" baseline="0" dirty="0" err="1" smtClean="0"/>
              <a:t>Blockchain</a:t>
            </a:r>
            <a:r>
              <a:rPr lang="en-US" baseline="0" dirty="0" smtClean="0"/>
              <a:t> is being used to reduce the time to close by implementing a single ledger for all participants including home buyers and sellers, realtors, title agents, insurance, mortgage bankers, </a:t>
            </a:r>
            <a:r>
              <a:rPr lang="en-US" baseline="0" dirty="0" err="1" smtClean="0"/>
              <a:t>etc</a:t>
            </a:r>
            <a:r>
              <a:rPr lang="en-US" baseline="0" dirty="0" smtClean="0"/>
              <a:t> to </a:t>
            </a:r>
            <a:r>
              <a:rPr lang="en-US" baseline="0" dirty="0" err="1" smtClean="0"/>
              <a:t>particpate</a:t>
            </a:r>
            <a:r>
              <a:rPr lang="en-US" baseline="0" dirty="0" smtClean="0"/>
              <a:t> in a streamlined buying process.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12</a:t>
            </a:fld>
            <a:endParaRPr lang="en-US"/>
          </a:p>
        </p:txBody>
      </p:sp>
    </p:spTree>
    <p:extLst>
      <p:ext uri="{BB962C8B-B14F-4D97-AF65-F5344CB8AC3E}">
        <p14:creationId xmlns:p14="http://schemas.microsoft.com/office/powerpoint/2010/main" val="257143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few other examples. Some patterns</a:t>
            </a:r>
            <a:r>
              <a:rPr lang="en-US" baseline="0" dirty="0" smtClean="0"/>
              <a:t> will emerge in these.</a:t>
            </a:r>
          </a:p>
          <a:p>
            <a:endParaRPr lang="en-US" baseline="0" dirty="0" smtClean="0"/>
          </a:p>
          <a:p>
            <a:r>
              <a:rPr lang="en-US" baseline="0" dirty="0" smtClean="0"/>
              <a:t>There are multiple participants</a:t>
            </a:r>
          </a:p>
          <a:p>
            <a:endParaRPr lang="en-US" baseline="0" dirty="0" smtClean="0"/>
          </a:p>
          <a:p>
            <a:r>
              <a:rPr lang="en-US" baseline="0" dirty="0" smtClean="0"/>
              <a:t>They are all striving for a common goal.</a:t>
            </a:r>
          </a:p>
          <a:p>
            <a:endParaRPr lang="en-US" baseline="0" dirty="0" smtClean="0"/>
          </a:p>
          <a:p>
            <a:r>
              <a:rPr lang="en-US" baseline="0" dirty="0" smtClean="0"/>
              <a:t>There needs to be trust among all parties.</a:t>
            </a:r>
          </a:p>
          <a:p>
            <a:endParaRPr lang="en-US" baseline="0" dirty="0" smtClean="0"/>
          </a:p>
          <a:p>
            <a:r>
              <a:rPr lang="en-US" baseline="0" dirty="0" smtClean="0"/>
              <a:t>They are centered around a business process or market.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13</a:t>
            </a:fld>
            <a:endParaRPr lang="en-US"/>
          </a:p>
        </p:txBody>
      </p:sp>
    </p:spTree>
    <p:extLst>
      <p:ext uri="{BB962C8B-B14F-4D97-AF65-F5344CB8AC3E}">
        <p14:creationId xmlns:p14="http://schemas.microsoft.com/office/powerpoint/2010/main" val="94131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a</a:t>
            </a:r>
            <a:r>
              <a:rPr lang="en-US" baseline="0" dirty="0" smtClean="0"/>
              <a:t> </a:t>
            </a:r>
            <a:r>
              <a:rPr lang="en-US" baseline="0" dirty="0" err="1" smtClean="0"/>
              <a:t>Blockchain</a:t>
            </a:r>
            <a:r>
              <a:rPr lang="en-US" baseline="0" dirty="0" smtClean="0"/>
              <a:t> project to succeed, you need to have at least one of the following:</a:t>
            </a:r>
          </a:p>
          <a:p>
            <a:endParaRPr lang="en-US" baseline="0" dirty="0" smtClean="0"/>
          </a:p>
          <a:p>
            <a:r>
              <a:rPr lang="en-US" baseline="0" dirty="0" smtClean="0"/>
              <a:t>A Regulator requiring that all participants must play in the network</a:t>
            </a:r>
          </a:p>
          <a:p>
            <a:endParaRPr lang="en-US" baseline="0" dirty="0" smtClean="0"/>
          </a:p>
          <a:p>
            <a:r>
              <a:rPr lang="en-US" baseline="0" dirty="0" smtClean="0"/>
              <a:t>An Industry Group encouraging the use of the </a:t>
            </a:r>
            <a:r>
              <a:rPr lang="en-US" baseline="0" dirty="0" err="1" smtClean="0"/>
              <a:t>blockchain</a:t>
            </a:r>
            <a:r>
              <a:rPr lang="en-US" baseline="0" dirty="0" smtClean="0"/>
              <a:t> for the benefit of the group</a:t>
            </a:r>
          </a:p>
          <a:p>
            <a:endParaRPr lang="en-US" baseline="0" dirty="0" smtClean="0"/>
          </a:p>
          <a:p>
            <a:r>
              <a:rPr lang="en-US" baseline="0" dirty="0" smtClean="0"/>
              <a:t>A Market Maker who will lead the way and create a </a:t>
            </a:r>
            <a:r>
              <a:rPr lang="en-US" baseline="0" dirty="0" err="1" smtClean="0"/>
              <a:t>blockchain</a:t>
            </a:r>
            <a:r>
              <a:rPr lang="en-US" baseline="0" dirty="0" smtClean="0"/>
              <a:t> for the good of the participants in the market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14</a:t>
            </a:fld>
            <a:endParaRPr lang="en-US"/>
          </a:p>
        </p:txBody>
      </p:sp>
    </p:spTree>
    <p:extLst>
      <p:ext uri="{BB962C8B-B14F-4D97-AF65-F5344CB8AC3E}">
        <p14:creationId xmlns:p14="http://schemas.microsoft.com/office/powerpoint/2010/main" val="134109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understand a little about</a:t>
            </a:r>
            <a:r>
              <a:rPr lang="en-US" baseline="0" dirty="0" smtClean="0"/>
              <a:t> what </a:t>
            </a:r>
            <a:r>
              <a:rPr lang="en-US" baseline="0" dirty="0" err="1" smtClean="0"/>
              <a:t>Blockchain</a:t>
            </a:r>
            <a:r>
              <a:rPr lang="en-US" baseline="0" dirty="0" smtClean="0"/>
              <a:t> is, let’s discuss what it isn’t.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15</a:t>
            </a:fld>
            <a:endParaRPr lang="en-US"/>
          </a:p>
        </p:txBody>
      </p:sp>
    </p:spTree>
    <p:extLst>
      <p:ext uri="{BB962C8B-B14F-4D97-AF65-F5344CB8AC3E}">
        <p14:creationId xmlns:p14="http://schemas.microsoft.com/office/powerpoint/2010/main" val="84187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everyone has to have their Top 10 list, like David Letterman (dating myself), here’s the Top 10 things </a:t>
            </a:r>
            <a:r>
              <a:rPr lang="en-US" baseline="0" dirty="0" err="1" smtClean="0"/>
              <a:t>Blockchain</a:t>
            </a:r>
            <a:r>
              <a:rPr lang="en-US" baseline="0" dirty="0" smtClean="0"/>
              <a:t> isn’t.</a:t>
            </a:r>
          </a:p>
          <a:p>
            <a:endParaRPr lang="en-US" baseline="0" dirty="0" smtClean="0"/>
          </a:p>
          <a:p>
            <a:r>
              <a:rPr lang="en-US" baseline="0" dirty="0" err="1" smtClean="0"/>
              <a:t>Blockchain</a:t>
            </a:r>
            <a:r>
              <a:rPr lang="en-US" baseline="0" dirty="0" smtClean="0"/>
              <a:t> is not necessarily anonymous. In Cryptocurrencies, this is generally the case, but in the cases presented before around supply chain and insurance, the participants are vetted and are well known.</a:t>
            </a:r>
          </a:p>
          <a:p>
            <a:endParaRPr lang="en-US" baseline="0" dirty="0" smtClean="0"/>
          </a:p>
          <a:p>
            <a:r>
              <a:rPr lang="en-US" baseline="0" dirty="0" err="1" smtClean="0"/>
              <a:t>Blockchain</a:t>
            </a:r>
            <a:r>
              <a:rPr lang="en-US" baseline="0" dirty="0" smtClean="0"/>
              <a:t> is not usually suited for high-volume, low-value transactions. While McDonald’s may want to use </a:t>
            </a:r>
            <a:r>
              <a:rPr lang="en-US" baseline="0" dirty="0" err="1" smtClean="0"/>
              <a:t>Blockchain</a:t>
            </a:r>
            <a:r>
              <a:rPr lang="en-US" baseline="0" dirty="0" smtClean="0"/>
              <a:t> to track the supply chain of their hamburgers and </a:t>
            </a:r>
            <a:r>
              <a:rPr lang="en-US" baseline="0" dirty="0" err="1" smtClean="0"/>
              <a:t>french</a:t>
            </a:r>
            <a:r>
              <a:rPr lang="en-US" baseline="0" dirty="0" smtClean="0"/>
              <a:t> fries, they probably wouldn’t want to track every purchase of a hamburger by the end consumer with a </a:t>
            </a:r>
            <a:r>
              <a:rPr lang="en-US" baseline="0" dirty="0" err="1" smtClean="0"/>
              <a:t>Blockchain</a:t>
            </a:r>
            <a:r>
              <a:rPr lang="en-US" baseline="0" dirty="0" smtClean="0"/>
              <a:t>. </a:t>
            </a:r>
          </a:p>
          <a:p>
            <a:endParaRPr lang="en-US" baseline="0" dirty="0" smtClean="0"/>
          </a:p>
          <a:p>
            <a:r>
              <a:rPr lang="en-US" baseline="0" dirty="0" err="1" smtClean="0"/>
              <a:t>Blockchain</a:t>
            </a:r>
            <a:r>
              <a:rPr lang="en-US" baseline="0" dirty="0" smtClean="0"/>
              <a:t> is not just about Cryptocurrency. Yes, Bitcoin is probably the most famous/infamous use of </a:t>
            </a:r>
            <a:r>
              <a:rPr lang="en-US" baseline="0" dirty="0" err="1" smtClean="0"/>
              <a:t>Blockchain</a:t>
            </a:r>
            <a:r>
              <a:rPr lang="en-US" baseline="0" dirty="0" smtClean="0"/>
              <a:t> and is credited as being among the first incarnations of the technology, there are so many other uses for </a:t>
            </a:r>
            <a:r>
              <a:rPr lang="en-US" baseline="0" dirty="0" err="1" smtClean="0"/>
              <a:t>Blockchain</a:t>
            </a:r>
            <a:r>
              <a:rPr lang="en-US" baseline="0" dirty="0" smtClean="0"/>
              <a:t>.</a:t>
            </a:r>
          </a:p>
          <a:p>
            <a:endParaRPr lang="en-US" baseline="0" dirty="0" smtClean="0"/>
          </a:p>
          <a:p>
            <a:r>
              <a:rPr lang="en-US" baseline="0" dirty="0" err="1" smtClean="0"/>
              <a:t>Blockchain</a:t>
            </a:r>
            <a:r>
              <a:rPr lang="en-US" baseline="0" dirty="0" smtClean="0"/>
              <a:t> is not a secure messaging replacement. There is the ability for the notification of participants of events, but it is not the main purpose of the technology and there are many specific applications that are more well-suited for that specific use case. </a:t>
            </a:r>
          </a:p>
          <a:p>
            <a:endParaRPr lang="en-US" baseline="0" dirty="0" smtClean="0"/>
          </a:p>
          <a:p>
            <a:r>
              <a:rPr lang="en-US" baseline="0" dirty="0" err="1" smtClean="0"/>
              <a:t>Blockchain</a:t>
            </a:r>
            <a:r>
              <a:rPr lang="en-US" baseline="0" dirty="0" smtClean="0"/>
              <a:t> is not a distributed database replacement. Sure, </a:t>
            </a:r>
            <a:r>
              <a:rPr lang="en-US" baseline="0" dirty="0" err="1" smtClean="0"/>
              <a:t>Blockchain</a:t>
            </a:r>
            <a:r>
              <a:rPr lang="en-US" baseline="0" dirty="0" smtClean="0"/>
              <a:t> is a distributed database, but it is very purpose-built. It is not a general use database. Just like I would not use a NoSQL repository for my Historical Data Warehouse, you wouldn’t want to use </a:t>
            </a:r>
            <a:r>
              <a:rPr lang="en-US" baseline="0" dirty="0" err="1" smtClean="0"/>
              <a:t>Blockchain</a:t>
            </a:r>
            <a:r>
              <a:rPr lang="en-US" baseline="0" dirty="0" smtClean="0"/>
              <a:t> when something like Hadoop or Db2 is more appropriate.</a:t>
            </a:r>
          </a:p>
          <a:p>
            <a:endParaRPr lang="en-US" baseline="0" dirty="0" smtClean="0"/>
          </a:p>
          <a:p>
            <a:r>
              <a:rPr lang="en-US" baseline="0" dirty="0" err="1" smtClean="0"/>
              <a:t>Blockchain</a:t>
            </a:r>
            <a:r>
              <a:rPr lang="en-US" baseline="0" dirty="0" smtClean="0"/>
              <a:t> is not a transaction processing system replacement. Again, it has the ability to track transactions, but there is a lot of overhead in the transaction processing in </a:t>
            </a:r>
            <a:r>
              <a:rPr lang="en-US" baseline="0" dirty="0" err="1" smtClean="0"/>
              <a:t>Blockchain</a:t>
            </a:r>
            <a:r>
              <a:rPr lang="en-US" baseline="0" dirty="0" smtClean="0"/>
              <a:t>, for very good reason, that is generally not needed in a typical Transactional system. </a:t>
            </a:r>
          </a:p>
          <a:p>
            <a:endParaRPr lang="en-US" baseline="0" dirty="0" smtClean="0"/>
          </a:p>
          <a:p>
            <a:r>
              <a:rPr lang="en-US" baseline="0" dirty="0" err="1" smtClean="0"/>
              <a:t>Blockchain</a:t>
            </a:r>
            <a:r>
              <a:rPr lang="en-US" baseline="0" dirty="0" smtClean="0"/>
              <a:t> is not needed when there is no network. Remember back 2 slides ago. You need some sort of market maker, industry group or regulatory body to drive the use of the </a:t>
            </a:r>
            <a:r>
              <a:rPr lang="en-US" baseline="0" dirty="0" err="1" smtClean="0"/>
              <a:t>Blockchain</a:t>
            </a:r>
            <a:r>
              <a:rPr lang="en-US" baseline="0" dirty="0" smtClean="0"/>
              <a:t>. And, all participants must be seeking the same goal of transparency and trust. If there’s no network of participants, you don’t need </a:t>
            </a:r>
            <a:r>
              <a:rPr lang="en-US" baseline="0" dirty="0" err="1" smtClean="0"/>
              <a:t>Blockchain</a:t>
            </a:r>
            <a:r>
              <a:rPr lang="en-US" baseline="0" dirty="0" smtClean="0"/>
              <a:t>.</a:t>
            </a:r>
          </a:p>
          <a:p>
            <a:endParaRPr lang="en-US" baseline="0" dirty="0" smtClean="0"/>
          </a:p>
          <a:p>
            <a:r>
              <a:rPr lang="en-US" baseline="0" dirty="0" err="1" smtClean="0"/>
              <a:t>Blockchain</a:t>
            </a:r>
            <a:r>
              <a:rPr lang="en-US" baseline="0" dirty="0" smtClean="0"/>
              <a:t> is not a product. </a:t>
            </a:r>
            <a:r>
              <a:rPr lang="en-US" baseline="0" dirty="0" err="1" smtClean="0"/>
              <a:t>Blockchain</a:t>
            </a:r>
            <a:r>
              <a:rPr lang="en-US" baseline="0" dirty="0" smtClean="0"/>
              <a:t> is a technology platform. There are many flavors of it, some are geared more towards cryptocurrency, some are geared more towards business applications. You build your applications and markets using the </a:t>
            </a:r>
            <a:r>
              <a:rPr lang="en-US" baseline="0" dirty="0" err="1" smtClean="0"/>
              <a:t>Blockchain</a:t>
            </a:r>
            <a:r>
              <a:rPr lang="en-US" baseline="0" dirty="0" smtClean="0"/>
              <a:t> platform. We’ll cover IBM </a:t>
            </a:r>
            <a:r>
              <a:rPr lang="en-US" baseline="0" dirty="0" err="1" smtClean="0"/>
              <a:t>Blockchain</a:t>
            </a:r>
            <a:r>
              <a:rPr lang="en-US" baseline="0" dirty="0" smtClean="0"/>
              <a:t> soon, which is a managed service delivering the </a:t>
            </a:r>
            <a:r>
              <a:rPr lang="en-US" baseline="0" dirty="0" err="1" smtClean="0"/>
              <a:t>Blockchain</a:t>
            </a:r>
            <a:r>
              <a:rPr lang="en-US" baseline="0" dirty="0" smtClean="0"/>
              <a:t> Platform.</a:t>
            </a:r>
          </a:p>
          <a:p>
            <a:endParaRPr lang="en-US" baseline="0" dirty="0" smtClean="0"/>
          </a:p>
          <a:p>
            <a:r>
              <a:rPr lang="en-US" baseline="0" dirty="0" err="1" smtClean="0"/>
              <a:t>Blockchain</a:t>
            </a:r>
            <a:r>
              <a:rPr lang="en-US" baseline="0" dirty="0" smtClean="0"/>
              <a:t> is not fully mature yet. It is still early on in the Hype Cycle, but has some significant contributors and companies investing in it’s use.</a:t>
            </a:r>
          </a:p>
          <a:p>
            <a:endParaRPr lang="en-US" baseline="0" dirty="0" smtClean="0"/>
          </a:p>
          <a:p>
            <a:r>
              <a:rPr lang="en-US" baseline="0" dirty="0" smtClean="0"/>
              <a:t>Finally, </a:t>
            </a:r>
            <a:r>
              <a:rPr lang="en-US" baseline="0" dirty="0" err="1" smtClean="0"/>
              <a:t>Blockchain</a:t>
            </a:r>
            <a:r>
              <a:rPr lang="en-US" baseline="0" dirty="0" smtClean="0"/>
              <a:t> is not Bitcoin. Yes, Bitcoin is an implementation of </a:t>
            </a:r>
            <a:r>
              <a:rPr lang="en-US" baseline="0" dirty="0" err="1" smtClean="0"/>
              <a:t>Blockchain</a:t>
            </a:r>
            <a:r>
              <a:rPr lang="en-US" baseline="0" dirty="0" smtClean="0"/>
              <a:t>, but </a:t>
            </a:r>
            <a:r>
              <a:rPr lang="en-US" baseline="0" dirty="0" err="1" smtClean="0"/>
              <a:t>Blockchain</a:t>
            </a:r>
            <a:r>
              <a:rPr lang="en-US" baseline="0" dirty="0" smtClean="0"/>
              <a:t> can be so much more than cryptocurrency.</a:t>
            </a:r>
          </a:p>
          <a:p>
            <a:endParaRPr lang="en-US" baseline="0" dirty="0" smtClean="0"/>
          </a:p>
          <a:p>
            <a:r>
              <a:rPr lang="en-US" baseline="0" dirty="0" smtClean="0"/>
              <a:t>Let’s talk about </a:t>
            </a:r>
            <a:r>
              <a:rPr lang="en-US" baseline="0" dirty="0" err="1" smtClean="0"/>
              <a:t>Blockchain</a:t>
            </a:r>
            <a:r>
              <a:rPr lang="en-US" baseline="0" dirty="0" smtClean="0"/>
              <a:t> for Business.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16</a:t>
            </a:fld>
            <a:endParaRPr lang="en-US"/>
          </a:p>
        </p:txBody>
      </p:sp>
    </p:spTree>
    <p:extLst>
      <p:ext uri="{BB962C8B-B14F-4D97-AF65-F5344CB8AC3E}">
        <p14:creationId xmlns:p14="http://schemas.microsoft.com/office/powerpoint/2010/main" val="124306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Cryptocurrency,</a:t>
            </a:r>
            <a:r>
              <a:rPr lang="en-US" baseline="0" dirty="0" smtClean="0"/>
              <a:t> </a:t>
            </a:r>
            <a:r>
              <a:rPr lang="en-US" baseline="0" dirty="0" err="1" smtClean="0"/>
              <a:t>Blockchain</a:t>
            </a:r>
            <a:r>
              <a:rPr lang="en-US" baseline="0" dirty="0" smtClean="0"/>
              <a:t> is an excellent platform for building business applications. We’ve already talked about a few of these use cases, but let’s examine what it is about </a:t>
            </a:r>
            <a:r>
              <a:rPr lang="en-US" baseline="0" dirty="0" err="1" smtClean="0"/>
              <a:t>Blockchain</a:t>
            </a:r>
            <a:r>
              <a:rPr lang="en-US" baseline="0" dirty="0" smtClean="0"/>
              <a:t> that makes it a great platform for building business applications. </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17</a:t>
            </a:fld>
            <a:endParaRPr lang="en-US"/>
          </a:p>
        </p:txBody>
      </p:sp>
    </p:spTree>
    <p:extLst>
      <p:ext uri="{BB962C8B-B14F-4D97-AF65-F5344CB8AC3E}">
        <p14:creationId xmlns:p14="http://schemas.microsoft.com/office/powerpoint/2010/main" val="1591862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a:t>
            </a:r>
            <a:r>
              <a:rPr lang="en-US" baseline="0" dirty="0" smtClean="0"/>
              <a:t> applications must build trust for success. </a:t>
            </a:r>
            <a:r>
              <a:rPr lang="en-US" baseline="0" dirty="0" err="1" smtClean="0"/>
              <a:t>Blockchain</a:t>
            </a:r>
            <a:r>
              <a:rPr lang="en-US" baseline="0" dirty="0" smtClean="0"/>
              <a:t>-based solutions require trust, but also build trust. </a:t>
            </a:r>
          </a:p>
          <a:p>
            <a:endParaRPr lang="en-US" baseline="0" dirty="0" smtClean="0"/>
          </a:p>
          <a:p>
            <a:r>
              <a:rPr lang="en-US" baseline="0" dirty="0" smtClean="0"/>
              <a:t>The shared, immutable ledger, provides that historical view of everything that has occurred. All authorized participants have visibility into this which can help to build trust.</a:t>
            </a:r>
          </a:p>
          <a:p>
            <a:endParaRPr lang="en-US" baseline="0" dirty="0" smtClean="0"/>
          </a:p>
          <a:p>
            <a:r>
              <a:rPr lang="en-US" baseline="0" dirty="0" smtClean="0"/>
              <a:t>The smart contracts require trust among parties that they can electronically spell out their terms and conditions so that if they grant consensus to a transaction, they are now signifying to all participants that they agreed and consented to that transaction.</a:t>
            </a:r>
          </a:p>
          <a:p>
            <a:endParaRPr lang="en-US" baseline="0" dirty="0" smtClean="0"/>
          </a:p>
          <a:p>
            <a:r>
              <a:rPr lang="en-US" baseline="0" dirty="0" smtClean="0"/>
              <a:t>With that consent logged to the shared ledger, all authorized participants have proof that the associated participants delivered what they stated they delivered.</a:t>
            </a:r>
          </a:p>
          <a:p>
            <a:endParaRPr lang="en-US" baseline="0" dirty="0" smtClean="0"/>
          </a:p>
          <a:p>
            <a:r>
              <a:rPr lang="en-US" baseline="0" dirty="0" smtClean="0"/>
              <a:t>I continually mention authorized participants, because security and privacy are critical. If I am trusting that I will be the only one who can submit a specific transaction, or I am the only one who can agree to a specific contract or transaction, no one else should be able to perform those actions. </a:t>
            </a:r>
            <a:r>
              <a:rPr lang="en-US" baseline="0" dirty="0" err="1" smtClean="0"/>
              <a:t>Blockchain</a:t>
            </a:r>
            <a:r>
              <a:rPr lang="en-US" baseline="0" dirty="0" smtClean="0"/>
              <a:t> uses security to ensure participants are who they say they are and access control is used to limit the capabilities of all participants.</a:t>
            </a:r>
          </a:p>
          <a:p>
            <a:endParaRPr lang="en-US" baseline="0" dirty="0" smtClean="0"/>
          </a:p>
          <a:p>
            <a:r>
              <a:rPr lang="en-US" baseline="0" dirty="0" smtClean="0"/>
              <a:t>Let’s dig into each of these briefly.</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18</a:t>
            </a:fld>
            <a:endParaRPr lang="en-US"/>
          </a:p>
        </p:txBody>
      </p:sp>
    </p:spTree>
    <p:extLst>
      <p:ext uri="{BB962C8B-B14F-4D97-AF65-F5344CB8AC3E}">
        <p14:creationId xmlns:p14="http://schemas.microsoft.com/office/powerpoint/2010/main" val="1696619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a:t>
            </a:r>
            <a:r>
              <a:rPr lang="en-US" baseline="0" dirty="0" smtClean="0"/>
              <a:t> records all transactions across the network.</a:t>
            </a:r>
          </a:p>
          <a:p>
            <a:endParaRPr lang="en-US" baseline="0" dirty="0" smtClean="0"/>
          </a:p>
          <a:p>
            <a:r>
              <a:rPr lang="en-US" baseline="0" dirty="0" smtClean="0"/>
              <a:t>Replication provides a synchronized copy of the ledger to all participants.</a:t>
            </a:r>
          </a:p>
          <a:p>
            <a:endParaRPr lang="en-US" baseline="0" dirty="0" smtClean="0"/>
          </a:p>
          <a:p>
            <a:r>
              <a:rPr lang="en-US" baseline="0" dirty="0" smtClean="0"/>
              <a:t>Permissions allow participants to only see the transactions they are authorized to see.</a:t>
            </a:r>
          </a:p>
          <a:p>
            <a:endParaRPr lang="en-US" baseline="0" dirty="0" smtClean="0"/>
          </a:p>
          <a:p>
            <a:r>
              <a:rPr lang="en-US" baseline="0" dirty="0" smtClean="0"/>
              <a:t>This shared ledger becomes that trusted system of record.</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19</a:t>
            </a:fld>
            <a:endParaRPr lang="en-US"/>
          </a:p>
        </p:txBody>
      </p:sp>
    </p:spTree>
    <p:extLst>
      <p:ext uri="{BB962C8B-B14F-4D97-AF65-F5344CB8AC3E}">
        <p14:creationId xmlns:p14="http://schemas.microsoft.com/office/powerpoint/2010/main" val="584776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contracts</a:t>
            </a:r>
            <a:r>
              <a:rPr lang="en-US" baseline="0" dirty="0" smtClean="0"/>
              <a:t> is the term given to business rules which are associated with each transaction.</a:t>
            </a:r>
          </a:p>
          <a:p>
            <a:endParaRPr lang="en-US" baseline="0" dirty="0" smtClean="0"/>
          </a:p>
          <a:p>
            <a:r>
              <a:rPr lang="en-US" baseline="0" dirty="0" smtClean="0"/>
              <a:t>The terms &amp; conditions are dictated by the parties involved in transactions and are verifiable. When a participant endorses a transaction, that participant is signing-off on the transaction, and that endorsement is tracked and traced through the ledger.</a:t>
            </a:r>
          </a:p>
          <a:p>
            <a:endParaRPr lang="en-US" baseline="0" dirty="0" smtClean="0"/>
          </a:p>
          <a:p>
            <a:r>
              <a:rPr lang="en-US" baseline="0" dirty="0" smtClean="0"/>
              <a:t>As much as the network wants, the smart contracts can be automated through coding language implemented in the </a:t>
            </a:r>
            <a:r>
              <a:rPr lang="en-US" baseline="0" dirty="0" err="1" smtClean="0"/>
              <a:t>Blockchain</a:t>
            </a:r>
            <a:r>
              <a:rPr lang="en-US" baseline="0" dirty="0" smtClean="0"/>
              <a:t> platform.</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20</a:t>
            </a:fld>
            <a:endParaRPr lang="en-US"/>
          </a:p>
        </p:txBody>
      </p:sp>
    </p:spTree>
    <p:extLst>
      <p:ext uri="{BB962C8B-B14F-4D97-AF65-F5344CB8AC3E}">
        <p14:creationId xmlns:p14="http://schemas.microsoft.com/office/powerpoint/2010/main" val="178028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above, privacy</a:t>
            </a:r>
            <a:r>
              <a:rPr lang="en-US" baseline="0" dirty="0" smtClean="0"/>
              <a:t> is critical. Participants in a supply chain may be competitors and should not be able to see transactions the others are involved in.</a:t>
            </a:r>
          </a:p>
          <a:p>
            <a:endParaRPr lang="en-US" baseline="0" dirty="0" smtClean="0"/>
          </a:p>
          <a:p>
            <a:r>
              <a:rPr lang="en-US" baseline="0" dirty="0" smtClean="0"/>
              <a:t>In order to protect the privacy and confidentiality of the participants and the information in the </a:t>
            </a:r>
            <a:r>
              <a:rPr lang="en-US" baseline="0" dirty="0" err="1" smtClean="0"/>
              <a:t>Blockchain</a:t>
            </a:r>
            <a:r>
              <a:rPr lang="en-US" baseline="0" dirty="0" smtClean="0"/>
              <a:t>, cryptography is used.</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21</a:t>
            </a:fld>
            <a:endParaRPr lang="en-US"/>
          </a:p>
        </p:txBody>
      </p:sp>
    </p:spTree>
    <p:extLst>
      <p:ext uri="{BB962C8B-B14F-4D97-AF65-F5344CB8AC3E}">
        <p14:creationId xmlns:p14="http://schemas.microsoft.com/office/powerpoint/2010/main" val="194569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Blockchain</a:t>
            </a:r>
            <a:r>
              <a:rPr lang="en-US" dirty="0" smtClean="0"/>
              <a:t> is one of the hottest technology</a:t>
            </a:r>
            <a:r>
              <a:rPr lang="en-US" baseline="0" dirty="0" smtClean="0"/>
              <a:t> topics going now. For our team, </a:t>
            </a:r>
            <a:r>
              <a:rPr lang="en-US" baseline="0" dirty="0" err="1" smtClean="0"/>
              <a:t>Blockchain</a:t>
            </a:r>
            <a:r>
              <a:rPr lang="en-US" baseline="0" dirty="0" smtClean="0"/>
              <a:t>, </a:t>
            </a:r>
            <a:r>
              <a:rPr lang="en-US" baseline="0" dirty="0" err="1" smtClean="0"/>
              <a:t>IoT</a:t>
            </a:r>
            <a:r>
              <a:rPr lang="en-US" baseline="0" dirty="0" smtClean="0"/>
              <a:t> and Machine Learning are probably the top 3 topics asked about.</a:t>
            </a:r>
          </a:p>
          <a:p>
            <a:endParaRPr lang="en-US" dirty="0" smtClean="0"/>
          </a:p>
          <a:p>
            <a:r>
              <a:rPr lang="en-US" dirty="0" smtClean="0"/>
              <a:t>How many of you have some experience with </a:t>
            </a:r>
            <a:r>
              <a:rPr lang="en-US" dirty="0" err="1" smtClean="0"/>
              <a:t>Blockchain</a:t>
            </a:r>
            <a:r>
              <a:rPr lang="en-US" dirty="0" smtClean="0"/>
              <a:t>? How many are building applications with</a:t>
            </a:r>
            <a:r>
              <a:rPr lang="en-US" baseline="0" dirty="0" smtClean="0"/>
              <a:t> </a:t>
            </a:r>
            <a:r>
              <a:rPr lang="en-US" baseline="0" dirty="0" err="1" smtClean="0"/>
              <a:t>Blockchain</a:t>
            </a:r>
            <a:r>
              <a:rPr lang="en-US" baseline="0" dirty="0" smtClean="0"/>
              <a:t>?</a:t>
            </a:r>
            <a:endParaRPr lang="en-US" dirty="0" smtClean="0"/>
          </a:p>
          <a:p>
            <a:endParaRPr lang="en-US" dirty="0" smtClean="0"/>
          </a:p>
          <a:p>
            <a:r>
              <a:rPr lang="en-US" dirty="0" smtClean="0"/>
              <a:t>We’re going to do a quick level set of what </a:t>
            </a:r>
            <a:r>
              <a:rPr lang="en-US" dirty="0" err="1" smtClean="0"/>
              <a:t>Blockchain</a:t>
            </a:r>
            <a:r>
              <a:rPr lang="en-US" dirty="0" smtClean="0"/>
              <a:t> is</a:t>
            </a:r>
            <a:r>
              <a:rPr lang="en-US" baseline="0" dirty="0" smtClean="0"/>
              <a:t> and what some of the main concepts and components are.</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4</a:t>
            </a:fld>
            <a:endParaRPr lang="en-US"/>
          </a:p>
        </p:txBody>
      </p:sp>
    </p:spTree>
    <p:extLst>
      <p:ext uri="{BB962C8B-B14F-4D97-AF65-F5344CB8AC3E}">
        <p14:creationId xmlns:p14="http://schemas.microsoft.com/office/powerpoint/2010/main" val="143710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because the ledger is the trusted source of information</a:t>
            </a:r>
            <a:r>
              <a:rPr lang="en-US" baseline="0" dirty="0" smtClean="0"/>
              <a:t> and participants must agree and endorse the transactions involving multiple participants and assets, there is an inherent audit trail that provides proof to interested parties.</a:t>
            </a:r>
          </a:p>
          <a:p>
            <a:endParaRPr lang="en-US" baseline="0" dirty="0" smtClean="0"/>
          </a:p>
          <a:p>
            <a:r>
              <a:rPr lang="en-US" baseline="0" dirty="0" smtClean="0"/>
              <a:t>So, what is IBM </a:t>
            </a:r>
            <a:r>
              <a:rPr lang="en-US" baseline="0" dirty="0" err="1" smtClean="0"/>
              <a:t>Blockchain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22</a:t>
            </a:fld>
            <a:endParaRPr lang="en-US"/>
          </a:p>
        </p:txBody>
      </p:sp>
    </p:spTree>
    <p:extLst>
      <p:ext uri="{BB962C8B-B14F-4D97-AF65-F5344CB8AC3E}">
        <p14:creationId xmlns:p14="http://schemas.microsoft.com/office/powerpoint/2010/main" val="627530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23</a:t>
            </a:fld>
            <a:endParaRPr lang="en-US"/>
          </a:p>
        </p:txBody>
      </p:sp>
    </p:spTree>
    <p:extLst>
      <p:ext uri="{BB962C8B-B14F-4D97-AF65-F5344CB8AC3E}">
        <p14:creationId xmlns:p14="http://schemas.microsoft.com/office/powerpoint/2010/main" val="1792656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IBM </a:t>
            </a:r>
            <a:r>
              <a:rPr lang="en-US" dirty="0" err="1" smtClean="0"/>
              <a:t>Blockchain</a:t>
            </a:r>
            <a:r>
              <a:rPr lang="en-US" dirty="0" smtClean="0"/>
              <a:t> Platform is a managed service,</a:t>
            </a:r>
            <a:r>
              <a:rPr lang="en-US" baseline="0" dirty="0" smtClean="0"/>
              <a:t> built with </a:t>
            </a:r>
            <a:r>
              <a:rPr lang="en-US" baseline="0" dirty="0" err="1" smtClean="0"/>
              <a:t>Hyperledger</a:t>
            </a:r>
            <a:r>
              <a:rPr lang="en-US" baseline="0" dirty="0" smtClean="0"/>
              <a:t> Fabric. IBM delivers this through the IBM Cloud and provides 24x7 support. Additional tooling for simplifying the management of the business network and for monitoring the network are included.</a:t>
            </a:r>
          </a:p>
          <a:p>
            <a:endParaRPr lang="en-US" baseline="0" dirty="0" smtClean="0"/>
          </a:p>
          <a:p>
            <a:r>
              <a:rPr lang="en-US" baseline="0" dirty="0" err="1" smtClean="0"/>
              <a:t>Hyperledger</a:t>
            </a:r>
            <a:r>
              <a:rPr lang="en-US" baseline="0" dirty="0" smtClean="0"/>
              <a:t> Composer is the development tool for building your business network.</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24</a:t>
            </a:fld>
            <a:endParaRPr lang="en-US"/>
          </a:p>
        </p:txBody>
      </p:sp>
    </p:spTree>
    <p:extLst>
      <p:ext uri="{BB962C8B-B14F-4D97-AF65-F5344CB8AC3E}">
        <p14:creationId xmlns:p14="http://schemas.microsoft.com/office/powerpoint/2010/main" val="1462025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IBM </a:t>
            </a:r>
            <a:r>
              <a:rPr lang="en-US" baseline="0" dirty="0" err="1" smtClean="0"/>
              <a:t>Blockchain</a:t>
            </a:r>
            <a:r>
              <a:rPr lang="en-US" baseline="0" dirty="0" smtClean="0"/>
              <a:t>, IBM is making </a:t>
            </a:r>
            <a:r>
              <a:rPr lang="en-US" baseline="0" dirty="0" err="1" smtClean="0"/>
              <a:t>Blockchain</a:t>
            </a:r>
            <a:r>
              <a:rPr lang="en-US" baseline="0" dirty="0" smtClean="0"/>
              <a:t> a reality for many businesses and industries. Here are just a few.</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25</a:t>
            </a:fld>
            <a:endParaRPr lang="en-US"/>
          </a:p>
        </p:txBody>
      </p:sp>
    </p:spTree>
    <p:extLst>
      <p:ext uri="{BB962C8B-B14F-4D97-AF65-F5344CB8AC3E}">
        <p14:creationId xmlns:p14="http://schemas.microsoft.com/office/powerpoint/2010/main" val="68521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a:t>
            </a:r>
            <a:r>
              <a:rPr lang="en-US" dirty="0" err="1" smtClean="0"/>
              <a:t>Hyperledger</a:t>
            </a:r>
            <a:r>
              <a:rPr lang="en-US" dirty="0" smtClean="0"/>
              <a:t> Fabric</a:t>
            </a:r>
            <a:r>
              <a:rPr lang="en-US" baseline="0" dirty="0" smtClean="0"/>
              <a:t> and </a:t>
            </a:r>
            <a:r>
              <a:rPr lang="en-US" baseline="0" dirty="0" err="1" smtClean="0"/>
              <a:t>Hyperledger</a:t>
            </a:r>
            <a:r>
              <a:rPr lang="en-US" baseline="0" dirty="0" smtClean="0"/>
              <a:t> Composer that IBM </a:t>
            </a:r>
            <a:r>
              <a:rPr lang="en-US" baseline="0" dirty="0" err="1" smtClean="0"/>
              <a:t>Blockchain</a:t>
            </a:r>
            <a:r>
              <a:rPr lang="en-US" baseline="0" dirty="0" smtClean="0"/>
              <a:t> is built on?</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26</a:t>
            </a:fld>
            <a:endParaRPr lang="en-US"/>
          </a:p>
        </p:txBody>
      </p:sp>
    </p:spTree>
    <p:extLst>
      <p:ext uri="{BB962C8B-B14F-4D97-AF65-F5344CB8AC3E}">
        <p14:creationId xmlns:p14="http://schemas.microsoft.com/office/powerpoint/2010/main" val="53862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Hyperledger</a:t>
            </a:r>
            <a:r>
              <a:rPr lang="en-US" baseline="0" dirty="0" smtClean="0"/>
              <a:t> is an open-source, Linux Foundation project. IBM is a premier member of </a:t>
            </a:r>
            <a:r>
              <a:rPr lang="en-US" baseline="0" dirty="0" err="1" smtClean="0"/>
              <a:t>Hyperledger</a:t>
            </a:r>
            <a:r>
              <a:rPr lang="en-US" baseline="0" dirty="0" smtClean="0"/>
              <a:t> along with more than 185 member organizations.</a:t>
            </a:r>
          </a:p>
          <a:p>
            <a:endParaRPr lang="en-US" baseline="0" dirty="0" smtClean="0"/>
          </a:p>
          <a:p>
            <a:r>
              <a:rPr lang="en-US" baseline="0" dirty="0" smtClean="0"/>
              <a:t>Fabric is one of five frameworks and four tools projects covered by </a:t>
            </a:r>
            <a:r>
              <a:rPr lang="en-US" baseline="0" dirty="0" err="1" smtClean="0"/>
              <a:t>Hyperledger</a:t>
            </a:r>
            <a:r>
              <a:rPr lang="en-US" baseline="0" dirty="0" smtClean="0"/>
              <a:t>.</a:t>
            </a:r>
          </a:p>
          <a:p>
            <a:endParaRPr lang="en-US" baseline="0" dirty="0" smtClean="0"/>
          </a:p>
          <a:p>
            <a:r>
              <a:rPr lang="en-US" baseline="0" dirty="0" smtClean="0"/>
              <a:t>Fabric is focused on </a:t>
            </a:r>
            <a:r>
              <a:rPr lang="en-US" baseline="0" dirty="0" err="1" smtClean="0"/>
              <a:t>Blockchain</a:t>
            </a:r>
            <a:r>
              <a:rPr lang="en-US" baseline="0" dirty="0" smtClean="0"/>
              <a:t> for Business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27</a:t>
            </a:fld>
            <a:endParaRPr lang="en-US"/>
          </a:p>
        </p:txBody>
      </p:sp>
    </p:spTree>
    <p:extLst>
      <p:ext uri="{BB962C8B-B14F-4D97-AF65-F5344CB8AC3E}">
        <p14:creationId xmlns:p14="http://schemas.microsoft.com/office/powerpoint/2010/main" val="48066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Hyperledger</a:t>
            </a:r>
            <a:r>
              <a:rPr lang="en-US" dirty="0" smtClean="0"/>
              <a:t> Fabric is the </a:t>
            </a:r>
            <a:r>
              <a:rPr lang="en-US" dirty="0" err="1" smtClean="0"/>
              <a:t>Blockchain</a:t>
            </a:r>
            <a:r>
              <a:rPr lang="en-US" baseline="0" dirty="0" smtClean="0"/>
              <a:t> for Business Platform. It has an emphasis on the shared ledger, smart contracts, confidentiality and scalability.</a:t>
            </a:r>
          </a:p>
          <a:p>
            <a:endParaRPr lang="en-US" baseline="0" dirty="0" smtClean="0"/>
          </a:p>
          <a:p>
            <a:r>
              <a:rPr lang="en-US" baseline="0" dirty="0" smtClean="0"/>
              <a:t>IBM is one of the main </a:t>
            </a:r>
            <a:r>
              <a:rPr lang="en-US" baseline="0" dirty="0" err="1" smtClean="0"/>
              <a:t>contributers</a:t>
            </a:r>
            <a:r>
              <a:rPr lang="en-US" baseline="0" dirty="0" smtClean="0"/>
              <a:t> of code, IP and actually developed and donated </a:t>
            </a:r>
            <a:r>
              <a:rPr lang="en-US" baseline="0" dirty="0" err="1" smtClean="0"/>
              <a:t>Hyperledger</a:t>
            </a:r>
            <a:r>
              <a:rPr lang="en-US" baseline="0" dirty="0" smtClean="0"/>
              <a:t> Composer to the community.</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29</a:t>
            </a:fld>
            <a:endParaRPr lang="en-US"/>
          </a:p>
        </p:txBody>
      </p:sp>
    </p:spTree>
    <p:extLst>
      <p:ext uri="{BB962C8B-B14F-4D97-AF65-F5344CB8AC3E}">
        <p14:creationId xmlns:p14="http://schemas.microsoft.com/office/powerpoint/2010/main" val="165800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Hyperledger</a:t>
            </a:r>
            <a:r>
              <a:rPr lang="en-US" dirty="0" smtClean="0"/>
              <a:t> composer is the development environment for building </a:t>
            </a:r>
            <a:r>
              <a:rPr lang="en-US" dirty="0" err="1" smtClean="0"/>
              <a:t>Hyperledger</a:t>
            </a:r>
            <a:r>
              <a:rPr lang="en-US" dirty="0" smtClean="0"/>
              <a:t> Fabric-based</a:t>
            </a:r>
            <a:r>
              <a:rPr lang="en-US" baseline="0" dirty="0" smtClean="0"/>
              <a:t> business networks. </a:t>
            </a:r>
          </a:p>
          <a:p>
            <a:endParaRPr lang="en-US" baseline="0" dirty="0" smtClean="0"/>
          </a:p>
          <a:p>
            <a:r>
              <a:rPr lang="en-US" baseline="0" dirty="0" smtClean="0"/>
              <a:t>It simplifies the development by focusing on business-centric vocabulary and uses common programming skills and technologies like JSON and JavaScript.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30</a:t>
            </a:fld>
            <a:endParaRPr lang="en-US"/>
          </a:p>
        </p:txBody>
      </p:sp>
    </p:spTree>
    <p:extLst>
      <p:ext uri="{BB962C8B-B14F-4D97-AF65-F5344CB8AC3E}">
        <p14:creationId xmlns:p14="http://schemas.microsoft.com/office/powerpoint/2010/main" val="1943365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it in action. We’re going to work</a:t>
            </a:r>
            <a:r>
              <a:rPr lang="en-US" baseline="0" dirty="0" smtClean="0"/>
              <a:t> with a Business Network in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31</a:t>
            </a:fld>
            <a:endParaRPr lang="en-US"/>
          </a:p>
        </p:txBody>
      </p:sp>
    </p:spTree>
    <p:extLst>
      <p:ext uri="{BB962C8B-B14F-4D97-AF65-F5344CB8AC3E}">
        <p14:creationId xmlns:p14="http://schemas.microsoft.com/office/powerpoint/2010/main" val="1760340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we need to understand some common </a:t>
            </a:r>
            <a:r>
              <a:rPr lang="en-US" dirty="0" err="1" smtClean="0"/>
              <a:t>Hyperledger</a:t>
            </a:r>
            <a:r>
              <a:rPr lang="en-US" dirty="0" smtClean="0"/>
              <a:t> Composer Concepts</a:t>
            </a:r>
          </a:p>
          <a:p>
            <a:endParaRPr lang="en-US" dirty="0" smtClean="0"/>
          </a:p>
          <a:p>
            <a:r>
              <a:rPr lang="en-US" dirty="0" smtClean="0"/>
              <a:t>We will use a free,</a:t>
            </a:r>
            <a:r>
              <a:rPr lang="en-US" baseline="0" dirty="0" smtClean="0"/>
              <a:t> cloud instance of </a:t>
            </a:r>
            <a:r>
              <a:rPr lang="en-US" baseline="0" dirty="0" err="1" smtClean="0"/>
              <a:t>Hyperledger</a:t>
            </a:r>
            <a:r>
              <a:rPr lang="en-US" baseline="0" dirty="0" smtClean="0"/>
              <a:t> Composer called the Composer Playground</a:t>
            </a:r>
          </a:p>
          <a:p>
            <a:endParaRPr lang="en-US" baseline="0" dirty="0" smtClean="0"/>
          </a:p>
          <a:p>
            <a:r>
              <a:rPr lang="en-US" baseline="0" dirty="0" smtClean="0"/>
              <a:t>We will give you the basics of the Composer Modeling Language</a:t>
            </a:r>
          </a:p>
          <a:p>
            <a:endParaRPr lang="en-US" baseline="0" dirty="0" smtClean="0"/>
          </a:p>
          <a:p>
            <a:r>
              <a:rPr lang="en-US" baseline="0" dirty="0" smtClean="0"/>
              <a:t>You will build a network from a template</a:t>
            </a:r>
          </a:p>
          <a:p>
            <a:endParaRPr lang="en-US" baseline="0" dirty="0" smtClean="0"/>
          </a:p>
          <a:p>
            <a:r>
              <a:rPr lang="en-US" baseline="0" dirty="0" smtClean="0"/>
              <a:t>You will test that network</a:t>
            </a:r>
          </a:p>
          <a:p>
            <a:endParaRPr lang="en-US" baseline="0" dirty="0" smtClean="0"/>
          </a:p>
          <a:p>
            <a:r>
              <a:rPr lang="en-US" baseline="0" dirty="0" smtClean="0"/>
              <a:t>Finally, we’ll export the network so you can save your work</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32</a:t>
            </a:fld>
            <a:endParaRPr lang="en-US"/>
          </a:p>
        </p:txBody>
      </p:sp>
    </p:spTree>
    <p:extLst>
      <p:ext uri="{BB962C8B-B14F-4D97-AF65-F5344CB8AC3E}">
        <p14:creationId xmlns:p14="http://schemas.microsoft.com/office/powerpoint/2010/main" val="193059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and foremost, </a:t>
            </a:r>
            <a:r>
              <a:rPr lang="en-US" dirty="0" err="1" smtClean="0"/>
              <a:t>Blockchains</a:t>
            </a:r>
            <a:r>
              <a:rPr lang="en-US" dirty="0" smtClean="0"/>
              <a:t> are</a:t>
            </a:r>
            <a:r>
              <a:rPr lang="en-US" baseline="0" dirty="0" smtClean="0"/>
              <a:t> built around a Business Network. A Business Network is a group of entities that are working towards a common goal, be that improving supply chain processes and transparency or making electronic trade and commerce cheaper and faster.</a:t>
            </a:r>
          </a:p>
          <a:p>
            <a:endParaRPr lang="en-US" baseline="0" dirty="0" smtClean="0"/>
          </a:p>
          <a:p>
            <a:r>
              <a:rPr lang="en-US" baseline="0" dirty="0" smtClean="0"/>
              <a:t>These Business Networks benefit from connectivity which makes it faster, easier and cheaper to do business, but there is a need for security as well. Participants in these networks can all play different roles such as customers, suppliers, banks, partners, regulators, etc. They may even cross geographic, political and regulatory boundaries.</a:t>
            </a:r>
          </a:p>
          <a:p>
            <a:endParaRPr lang="en-US" baseline="0" dirty="0" smtClean="0"/>
          </a:p>
          <a:p>
            <a:r>
              <a:rPr lang="en-US" baseline="0" dirty="0" smtClean="0"/>
              <a:t>Wealth or value is created when goods and services flow through the network. Anything that slows that transfer down, increases costs and decreases profitability. The complexity in contractual terms and conditions and the need for manual intervention are often the causes for this. </a:t>
            </a:r>
          </a:p>
          <a:p>
            <a:endParaRPr lang="en-US" baseline="0" dirty="0" smtClean="0"/>
          </a:p>
          <a:p>
            <a:r>
              <a:rPr lang="en-US" dirty="0" smtClean="0"/>
              <a:t>Finally, these networks are generally</a:t>
            </a:r>
            <a:r>
              <a:rPr lang="en-US" baseline="0" dirty="0" smtClean="0"/>
              <a:t> centered around a specific market, which can be a public market or a private market. And these markets are designed to facilitate the trade of goods and services.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5</a:t>
            </a:fld>
            <a:endParaRPr lang="en-US"/>
          </a:p>
        </p:txBody>
      </p:sp>
    </p:spTree>
    <p:extLst>
      <p:ext uri="{BB962C8B-B14F-4D97-AF65-F5344CB8AC3E}">
        <p14:creationId xmlns:p14="http://schemas.microsoft.com/office/powerpoint/2010/main" val="1963296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time today, hopefully,</a:t>
            </a:r>
            <a:r>
              <a:rPr lang="en-US" baseline="0" dirty="0" smtClean="0"/>
              <a:t> you now better understand </a:t>
            </a:r>
            <a:r>
              <a:rPr lang="en-US" baseline="0" dirty="0" err="1" smtClean="0"/>
              <a:t>Blockchain</a:t>
            </a:r>
            <a:r>
              <a:rPr lang="en-US" baseline="0" dirty="0" smtClean="0"/>
              <a:t> and have a good understanding of how to develop a network with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33</a:t>
            </a:fld>
            <a:endParaRPr lang="en-US"/>
          </a:p>
        </p:txBody>
      </p:sp>
    </p:spTree>
    <p:extLst>
      <p:ext uri="{BB962C8B-B14F-4D97-AF65-F5344CB8AC3E}">
        <p14:creationId xmlns:p14="http://schemas.microsoft.com/office/powerpoint/2010/main" val="144443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complete</a:t>
            </a:r>
            <a:r>
              <a:rPr lang="en-US" baseline="0" dirty="0" smtClean="0"/>
              <a:t> the survey at the link below.</a:t>
            </a:r>
          </a:p>
          <a:p>
            <a:endParaRPr lang="en-US" baseline="0" dirty="0" smtClean="0"/>
          </a:p>
          <a:p>
            <a:r>
              <a:rPr lang="en-US" baseline="0" smtClean="0"/>
              <a:t>Thank you and have a great day</a:t>
            </a:r>
            <a:endParaRPr lang="en-US"/>
          </a:p>
        </p:txBody>
      </p:sp>
      <p:sp>
        <p:nvSpPr>
          <p:cNvPr id="4" name="Slide Number Placeholder 3"/>
          <p:cNvSpPr>
            <a:spLocks noGrp="1"/>
          </p:cNvSpPr>
          <p:nvPr>
            <p:ph type="sldNum" sz="quarter" idx="10"/>
          </p:nvPr>
        </p:nvSpPr>
        <p:spPr/>
        <p:txBody>
          <a:bodyPr/>
          <a:lstStyle/>
          <a:p>
            <a:fld id="{1FDEF3A9-0561-F241-9354-F72898E44AC7}" type="slidenum">
              <a:rPr lang="en-US" smtClean="0"/>
              <a:t>34</a:t>
            </a:fld>
            <a:endParaRPr lang="en-US"/>
          </a:p>
        </p:txBody>
      </p:sp>
    </p:spTree>
    <p:extLst>
      <p:ext uri="{BB962C8B-B14F-4D97-AF65-F5344CB8AC3E}">
        <p14:creationId xmlns:p14="http://schemas.microsoft.com/office/powerpoint/2010/main" val="161213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6</a:t>
            </a:fld>
            <a:endParaRPr lang="en-US"/>
          </a:p>
        </p:txBody>
      </p:sp>
    </p:spTree>
    <p:extLst>
      <p:ext uri="{BB962C8B-B14F-4D97-AF65-F5344CB8AC3E}">
        <p14:creationId xmlns:p14="http://schemas.microsoft.com/office/powerpoint/2010/main" val="1084604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7</a:t>
            </a:fld>
            <a:endParaRPr lang="en-US"/>
          </a:p>
        </p:txBody>
      </p:sp>
    </p:spTree>
    <p:extLst>
      <p:ext uri="{BB962C8B-B14F-4D97-AF65-F5344CB8AC3E}">
        <p14:creationId xmlns:p14="http://schemas.microsoft.com/office/powerpoint/2010/main" val="157837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 we use </a:t>
            </a:r>
            <a:r>
              <a:rPr lang="en-US" dirty="0" err="1" smtClean="0"/>
              <a:t>Blockchain</a:t>
            </a:r>
            <a:r>
              <a:rPr lang="en-US" dirty="0" smtClean="0"/>
              <a:t>? What challenges with existing systems</a:t>
            </a:r>
            <a:r>
              <a:rPr lang="en-US" baseline="0" dirty="0" smtClean="0"/>
              <a:t> and processes does it address?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8</a:t>
            </a:fld>
            <a:endParaRPr lang="en-US"/>
          </a:p>
        </p:txBody>
      </p:sp>
    </p:spTree>
    <p:extLst>
      <p:ext uri="{BB962C8B-B14F-4D97-AF65-F5344CB8AC3E}">
        <p14:creationId xmlns:p14="http://schemas.microsoft.com/office/powerpoint/2010/main" val="43379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true today that</a:t>
            </a:r>
            <a:r>
              <a:rPr lang="en-US" baseline="0" dirty="0" smtClean="0"/>
              <a:t> most applications have a ledger of some sorts that tracks the transactions between entities. The problem is, each participant generally has their own copy, which tells the story from their perspective. There’s no one central place that tells the history of a transaction or an asset as it moves through the process.</a:t>
            </a:r>
          </a:p>
          <a:p>
            <a:endParaRPr lang="en-US" baseline="0" dirty="0" smtClean="0"/>
          </a:p>
          <a:p>
            <a:r>
              <a:rPr lang="en-US" baseline="0" dirty="0" smtClean="0"/>
              <a:t>This makes transactions inefficient, expensive and vulnerable to fraud or loss.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9</a:t>
            </a:fld>
            <a:endParaRPr lang="en-US"/>
          </a:p>
        </p:txBody>
      </p:sp>
    </p:spTree>
    <p:extLst>
      <p:ext uri="{BB962C8B-B14F-4D97-AF65-F5344CB8AC3E}">
        <p14:creationId xmlns:p14="http://schemas.microsoft.com/office/powerpoint/2010/main" val="99019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Blockchain</a:t>
            </a:r>
            <a:r>
              <a:rPr lang="en-US" dirty="0" smtClean="0"/>
              <a:t> provides a single view of the transaction history.</a:t>
            </a:r>
            <a:r>
              <a:rPr lang="en-US" baseline="0" dirty="0" smtClean="0"/>
              <a:t> Each participant can maintain their copy, but all transactions are always applied to every participants copy. The ledger becomes shared across all participants. Security and permissions control what each participant can and can’t see, but they all can have their own copy.</a:t>
            </a:r>
          </a:p>
          <a:p>
            <a:endParaRPr lang="en-US" baseline="0" dirty="0" smtClean="0"/>
          </a:p>
          <a:p>
            <a:r>
              <a:rPr lang="en-US" baseline="0" dirty="0" smtClean="0"/>
              <a:t>In order for transactions to be applied to the shared ledger, the transaction must pass the terms and </a:t>
            </a:r>
            <a:r>
              <a:rPr lang="en-US" baseline="0" dirty="0" err="1" smtClean="0"/>
              <a:t>condtions</a:t>
            </a:r>
            <a:r>
              <a:rPr lang="en-US" baseline="0" dirty="0" smtClean="0"/>
              <a:t> set forth by the participants in that transaction and then achieve consensus between the parties that the transaction is valid and should be applied to the ledger. Once applied to the ledger, this transaction cannot be modified or deleted, providing provenance of the assets involved.</a:t>
            </a:r>
          </a:p>
          <a:p>
            <a:endParaRPr lang="en-US" baseline="0" dirty="0" smtClean="0"/>
          </a:p>
          <a:p>
            <a:r>
              <a:rPr lang="en-US" baseline="0" dirty="0" smtClean="0"/>
              <a:t>So, how is this being applied in business today?</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10</a:t>
            </a:fld>
            <a:endParaRPr lang="en-US"/>
          </a:p>
        </p:txBody>
      </p:sp>
    </p:spTree>
    <p:extLst>
      <p:ext uri="{BB962C8B-B14F-4D97-AF65-F5344CB8AC3E}">
        <p14:creationId xmlns:p14="http://schemas.microsoft.com/office/powerpoint/2010/main" val="35995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Supply Chain, all product components</a:t>
            </a:r>
            <a:r>
              <a:rPr lang="en-US" baseline="0" dirty="0" smtClean="0"/>
              <a:t> are tracked and traced through a </a:t>
            </a:r>
            <a:r>
              <a:rPr lang="en-US" baseline="0" dirty="0" err="1" smtClean="0"/>
              <a:t>blockchain</a:t>
            </a:r>
            <a:r>
              <a:rPr lang="en-US" baseline="0" dirty="0" smtClean="0"/>
              <a:t> until the final product is manufactured and delivered to the end customer. All authorized participants from the manufacture, the product owners, maintenance, and regulators can see the history of the transactions and have trust in the process.  If an issue is found later from a specific supplier’s parts, recalls of specific final products can be made because there is a history of where the parts eventually were assembled in the final product.</a:t>
            </a:r>
          </a:p>
          <a:p>
            <a:endParaRPr lang="en-US" baseline="0" dirty="0" smtClean="0"/>
          </a:p>
          <a:p>
            <a:r>
              <a:rPr lang="en-US" baseline="0" dirty="0" smtClean="0"/>
              <a:t>This is also being used in Food Safety. When there is an issue, such as tainted fruits or vegetables, retailers such as </a:t>
            </a:r>
            <a:r>
              <a:rPr lang="en-US" baseline="0" dirty="0" err="1" smtClean="0"/>
              <a:t>WalMart</a:t>
            </a:r>
            <a:r>
              <a:rPr lang="en-US" baseline="0" dirty="0" smtClean="0"/>
              <a:t> can find the source of the products in question and know exactly which stores the products are in, pulling only the affected products, not a full removal of all ”similar” products from the shelves.</a:t>
            </a:r>
          </a:p>
          <a:p>
            <a:endParaRPr lang="en-US" baseline="0" dirty="0" smtClean="0"/>
          </a:p>
          <a:p>
            <a:r>
              <a:rPr lang="en-US" baseline="0" dirty="0" smtClean="0"/>
              <a:t>Additionally, consumers can see that the products were responsibly manufactured and developed and can know from farm to table how the products were cared for.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11</a:t>
            </a:fld>
            <a:endParaRPr lang="en-US"/>
          </a:p>
        </p:txBody>
      </p:sp>
    </p:spTree>
    <p:extLst>
      <p:ext uri="{BB962C8B-B14F-4D97-AF65-F5344CB8AC3E}">
        <p14:creationId xmlns:p14="http://schemas.microsoft.com/office/powerpoint/2010/main" val="1461725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1.xml"/><Relationship Id="rId2" Type="http://schemas.openxmlformats.org/officeDocument/2006/relationships/diagramData" Target="../diagrams/data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Only">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599221427"/>
              </p:ext>
            </p:extLst>
          </p:nvPr>
        </p:nvGraphicFramePr>
        <p:xfrm>
          <a:off x="12819530" y="5002306"/>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p:nvSpPr>
        <p:spPr>
          <a:xfrm>
            <a:off x="12807825" y="4020688"/>
            <a:ext cx="2054910" cy="646331"/>
          </a:xfrm>
          <a:prstGeom prst="rect">
            <a:avLst/>
          </a:prstGeom>
          <a:solidFill>
            <a:srgbClr val="FFFF00"/>
          </a:solidFill>
        </p:spPr>
        <p:txBody>
          <a:bodyPr wrap="square" rtlCol="0">
            <a:spAutoFit/>
          </a:bodyPr>
          <a:lstStyle/>
          <a:p>
            <a:r>
              <a:rPr lang="en-US" baseline="0" dirty="0"/>
              <a:t>Example of formatting</a:t>
            </a:r>
            <a:endParaRPr lang="en-US" dirty="0"/>
          </a:p>
        </p:txBody>
      </p:sp>
      <p:sp>
        <p:nvSpPr>
          <p:cNvPr id="12" name="TextBox 11"/>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Agenda</a:t>
            </a:r>
          </a:p>
          <a:p>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68354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Box 11"/>
          <p:cNvSpPr txBox="1"/>
          <p:nvPr userDrawn="1"/>
        </p:nvSpPr>
        <p:spPr>
          <a:xfrm>
            <a:off x="838200" y="1613647"/>
            <a:ext cx="984324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u="sng" dirty="0"/>
              <a:t>Upon completion of this module, you should be able to:</a:t>
            </a:r>
          </a:p>
          <a:p>
            <a:endParaRPr lang="en-US" sz="2600" dirty="0"/>
          </a:p>
        </p:txBody>
      </p:sp>
      <p:sp>
        <p:nvSpPr>
          <p:cNvPr id="13" name="TextBox 12"/>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Objectives</a:t>
            </a:r>
          </a:p>
          <a:p>
            <a:endParaRPr lang="en-US" dirty="0"/>
          </a:p>
        </p:txBody>
      </p:sp>
      <p:sp>
        <p:nvSpPr>
          <p:cNvPr id="14"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838200" y="1613647"/>
            <a:ext cx="9843247" cy="4524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2600" u="sng" dirty="0"/>
              <a:t>Key points covered in this module:</a:t>
            </a:r>
          </a:p>
        </p:txBody>
      </p:sp>
      <p:sp>
        <p:nvSpPr>
          <p:cNvPr id="11" name="TextBox 10"/>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Summary</a:t>
            </a:r>
          </a:p>
          <a:p>
            <a:endParaRPr lang="en-US" dirty="0"/>
          </a:p>
        </p:txBody>
      </p:sp>
      <p:sp>
        <p:nvSpPr>
          <p:cNvPr id="5"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r>
              <a:rPr lang="en-US" smtClean="0"/>
              <a:t>Drag picture to placeholder or click icon to add</a:t>
            </a:r>
            <a:endParaRPr lang="en-US" dirty="0"/>
          </a:p>
        </p:txBody>
      </p:sp>
      <p:sp>
        <p:nvSpPr>
          <p:cNvPr id="19" name="Picture Placeholder 3"/>
          <p:cNvSpPr>
            <a:spLocks noGrp="1"/>
          </p:cNvSpPr>
          <p:nvPr>
            <p:ph type="pic" sz="quarter" idx="14"/>
          </p:nvPr>
        </p:nvSpPr>
        <p:spPr>
          <a:xfrm>
            <a:off x="5180737" y="1636972"/>
            <a:ext cx="1325880" cy="1655064"/>
          </a:xfrm>
          <a:prstGeom prst="rect">
            <a:avLst/>
          </a:prstGeom>
        </p:spPr>
        <p:txBody>
          <a:bodyPr/>
          <a:lstStyle/>
          <a:p>
            <a:r>
              <a:rPr lang="en-US" smtClean="0"/>
              <a:t>Drag picture to placeholder or click icon to add</a:t>
            </a:r>
            <a:endParaRPr lang="en-US" dirty="0"/>
          </a:p>
        </p:txBody>
      </p:sp>
      <p:sp>
        <p:nvSpPr>
          <p:cNvPr id="20" name="Picture Placeholder 3"/>
          <p:cNvSpPr>
            <a:spLocks noGrp="1"/>
          </p:cNvSpPr>
          <p:nvPr>
            <p:ph type="pic" sz="quarter" idx="15"/>
          </p:nvPr>
        </p:nvSpPr>
        <p:spPr>
          <a:xfrm>
            <a:off x="8709899" y="1636972"/>
            <a:ext cx="1325880" cy="1655064"/>
          </a:xfrm>
          <a:prstGeom prst="rect">
            <a:avLst/>
          </a:prstGeom>
        </p:spPr>
        <p:txBody>
          <a:bodyPr/>
          <a:lstStyle/>
          <a:p>
            <a:r>
              <a:rPr lang="en-US" smtClean="0"/>
              <a:t>Drag picture to placeholder or click icon to add</a:t>
            </a:r>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r>
              <a:rPr lang="en-US" smtClean="0"/>
              <a:t>Drag picture to placeholder or click icon to add</a:t>
            </a:r>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r>
              <a:rPr lang="en-US" smtClean="0"/>
              <a:t>Drag picture to placeholder or click icon to add</a:t>
            </a:r>
            <a:endParaRPr lang="en-US" dirty="0"/>
          </a:p>
        </p:txBody>
      </p:sp>
      <p:sp>
        <p:nvSpPr>
          <p:cNvPr id="24" name="TextBox 23"/>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Introductions</a:t>
            </a:r>
          </a:p>
          <a:p>
            <a:endParaRPr lang="en-US" dirty="0"/>
          </a:p>
        </p:txBody>
      </p:sp>
      <p:sp>
        <p:nvSpPr>
          <p:cNvPr id="32" name="Text Placeholder 24"/>
          <p:cNvSpPr>
            <a:spLocks noGrp="1"/>
          </p:cNvSpPr>
          <p:nvPr>
            <p:ph type="body" sz="quarter" idx="24" hasCustomPrompt="1"/>
          </p:nvPr>
        </p:nvSpPr>
        <p:spPr>
          <a:xfrm>
            <a:off x="4966506"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4"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4"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6" y="3430601"/>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4" y="397924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4" y="370492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2"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0"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0"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8200" y="1884766"/>
            <a:ext cx="3932237" cy="4294188"/>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1925557"/>
            <a:ext cx="3932237" cy="4412721"/>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930"/>
          <a:stretch/>
        </p:blipFill>
        <p:spPr>
          <a:xfrm>
            <a:off x="3953436" y="1608049"/>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509A668-3954-3740-8886-94FB1B173E38}" type="datetimeFigureOut">
              <a:rPr lang="en-US" smtClean="0"/>
              <a:t>2/16/18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9102056-F9F9-6642-B0C6-726D58F28D42}" type="slidenum">
              <a:rPr lang="en-US" smtClean="0"/>
              <a:t>‹#›</a:t>
            </a:fld>
            <a:endParaRPr lang="en-US"/>
          </a:p>
        </p:txBody>
      </p:sp>
    </p:spTree>
    <p:extLst>
      <p:ext uri="{BB962C8B-B14F-4D97-AF65-F5344CB8AC3E}">
        <p14:creationId xmlns:p14="http://schemas.microsoft.com/office/powerpoint/2010/main" val="156370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76518"/>
            <a:ext cx="10515600" cy="1120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850" y="1496547"/>
            <a:ext cx="10515600" cy="565336"/>
          </a:xfrm>
          <a:prstGeom prst="rect">
            <a:avLst/>
          </a:prstGeom>
        </p:spPr>
        <p:txBody>
          <a:bodyPr/>
          <a:lstStyle>
            <a:lvl1pPr marL="0" indent="0">
              <a:buNone/>
              <a:defRPr sz="3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850" y="50945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850" y="55517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849" y="60089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Date                             </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4.xml"/><Relationship Id="rId3"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p:nvSpPr>
        <p:spPr>
          <a:xfrm>
            <a:off x="1" y="0"/>
            <a:ext cx="12191999" cy="365125"/>
          </a:xfrm>
          <a:prstGeom prst="rect">
            <a:avLst/>
          </a:prstGeom>
          <a:solidFill>
            <a:srgbClr val="274A60"/>
          </a:solidFill>
          <a:ln w="12700">
            <a:miter lim="400000"/>
          </a:ln>
        </p:spPr>
        <p:txBody>
          <a:bodyPr lIns="50800" tIns="50800" rIns="50800" bIns="50800" anchor="ctr"/>
          <a:lstStyle/>
          <a:p>
            <a:pPr defTabSz="457200">
              <a:defRPr sz="24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2" name="Subtitle 2"/>
          <p:cNvSpPr txBox="1"/>
          <p:nvPr/>
        </p:nvSpPr>
        <p:spPr>
          <a:xfrm>
            <a:off x="110066" y="70099"/>
            <a:ext cx="1143000" cy="2862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17934"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878348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188456"/>
      </p:ext>
    </p:extLst>
  </p:cSld>
  <p:clrMap bg1="lt1" tx1="dk1" bg2="lt2" tx2="dk2" accent1="accent1" accent2="accent2" accent3="accent3" accent4="accent4" accent5="accent5" accent6="accent6" hlink="hlink" folHlink="folHlink"/>
  <p:sldLayoutIdLst>
    <p:sldLayoutId id="2147483670"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354D"/>
        </a:solidFill>
        <a:effectLst/>
      </p:bgPr>
    </p:bg>
    <p:spTree>
      <p:nvGrpSpPr>
        <p:cNvPr id="1" name=""/>
        <p:cNvGrpSpPr/>
        <p:nvPr/>
      </p:nvGrpSpPr>
      <p:grpSpPr>
        <a:xfrm>
          <a:off x="0" y="0"/>
          <a:ext cx="0" cy="0"/>
          <a:chOff x="0" y="0"/>
          <a:chExt cx="0" cy="0"/>
        </a:xfrm>
      </p:grpSpPr>
      <p:pic>
        <p:nvPicPr>
          <p:cNvPr id="7"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793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p:nvPr/>
        </p:nvSpPr>
        <p:spPr>
          <a:xfrm>
            <a:off x="76200" y="120898"/>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a:solidFill>
                  <a:schemeClr val="tx1"/>
                </a:solidFill>
              </a:rPr>
              <a:t>IBM </a:t>
            </a:r>
            <a:r>
              <a:rPr b="1">
                <a:solidFill>
                  <a:schemeClr val="tx1"/>
                </a:solidFill>
              </a:rPr>
              <a:t>Cloud</a:t>
            </a:r>
          </a:p>
        </p:txBody>
      </p:sp>
    </p:spTree>
    <p:extLst>
      <p:ext uri="{BB962C8B-B14F-4D97-AF65-F5344CB8AC3E}">
        <p14:creationId xmlns:p14="http://schemas.microsoft.com/office/powerpoint/2010/main" val="890137518"/>
      </p:ext>
    </p:extLst>
  </p:cSld>
  <p:clrMap bg1="dk1" tx1="lt1" bg2="dk2" tx2="lt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376" y="-1"/>
            <a:ext cx="12160624" cy="5573619"/>
          </a:xfrm>
          <a:prstGeom prst="rect">
            <a:avLst/>
          </a:prstGeom>
        </p:spPr>
      </p:pic>
    </p:spTree>
    <p:extLst>
      <p:ext uri="{BB962C8B-B14F-4D97-AF65-F5344CB8AC3E}">
        <p14:creationId xmlns:p14="http://schemas.microsoft.com/office/powerpoint/2010/main" val="1170180024"/>
      </p:ext>
    </p:extLst>
  </p:cSld>
  <p:clrMap bg1="dk1" tx1="lt1" bg2="dk2" tx2="lt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e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9.jpg"/></Relationships>
</file>

<file path=ppt/slides/_rels/slide2.xml.rels><?xml version="1.0" encoding="UTF-8" standalone="yes"?>
<Relationships xmlns="http://schemas.openxmlformats.org/package/2006/relationships"><Relationship Id="rId11" Type="http://schemas.openxmlformats.org/officeDocument/2006/relationships/hyperlink" Target="https://www.linkedin.com/in/analyticsds/" TargetMode="External"/><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 Id="rId4" Type="http://schemas.openxmlformats.org/officeDocument/2006/relationships/hyperlink" Target="https://twitter.com/chrisatyler" TargetMode="External"/><Relationship Id="rId5" Type="http://schemas.openxmlformats.org/officeDocument/2006/relationships/hyperlink" Target="https://www.linkedin.com/in/chrisatyler/" TargetMode="External"/><Relationship Id="rId6" Type="http://schemas.openxmlformats.org/officeDocument/2006/relationships/hyperlink" Target="https://github.com/team-wolfpack" TargetMode="External"/><Relationship Id="rId7" Type="http://schemas.openxmlformats.org/officeDocument/2006/relationships/image" Target="../media/image7.JP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hyperlink" Target="https://twitter.com/analytics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jpg"/><Relationship Id="rId5" Type="http://schemas.openxmlformats.org/officeDocument/2006/relationships/image" Target="../media/image55.jpg"/><Relationship Id="rId6" Type="http://schemas.openxmlformats.org/officeDocument/2006/relationships/hyperlink" Target="http://ibm.biz/Platform_Demo" TargetMode="Externa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0" Type="http://schemas.openxmlformats.org/officeDocument/2006/relationships/image" Target="../media/image73.png"/><Relationship Id="rId21" Type="http://schemas.openxmlformats.org/officeDocument/2006/relationships/image" Target="../media/image74.png"/><Relationship Id="rId22" Type="http://schemas.openxmlformats.org/officeDocument/2006/relationships/image" Target="../media/image75.png"/><Relationship Id="rId23" Type="http://schemas.openxmlformats.org/officeDocument/2006/relationships/image" Target="../media/image76.tiff"/><Relationship Id="rId24" Type="http://schemas.openxmlformats.org/officeDocument/2006/relationships/image" Target="../media/image77.png"/><Relationship Id="rId25" Type="http://schemas.openxmlformats.org/officeDocument/2006/relationships/image" Target="../media/image78.png"/><Relationship Id="rId26" Type="http://schemas.openxmlformats.org/officeDocument/2006/relationships/image" Target="../media/image79.png"/><Relationship Id="rId27" Type="http://schemas.openxmlformats.org/officeDocument/2006/relationships/image" Target="../media/image80.JPG"/><Relationship Id="rId28" Type="http://schemas.openxmlformats.org/officeDocument/2006/relationships/image" Target="../media/image81.png"/><Relationship Id="rId29"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6.jpeg"/><Relationship Id="rId4" Type="http://schemas.openxmlformats.org/officeDocument/2006/relationships/image" Target="../media/image57.jpg"/><Relationship Id="rId5" Type="http://schemas.openxmlformats.org/officeDocument/2006/relationships/image" Target="../media/image58.gif"/><Relationship Id="rId30" Type="http://schemas.openxmlformats.org/officeDocument/2006/relationships/image" Target="../media/image83.png"/><Relationship Id="rId31" Type="http://schemas.openxmlformats.org/officeDocument/2006/relationships/image" Target="../media/image84.png"/><Relationship Id="rId32" Type="http://schemas.openxmlformats.org/officeDocument/2006/relationships/image" Target="../media/image85.png"/><Relationship Id="rId9" Type="http://schemas.openxmlformats.org/officeDocument/2006/relationships/image" Target="../media/image62.jp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33" Type="http://schemas.openxmlformats.org/officeDocument/2006/relationships/image" Target="../media/image86.gif"/><Relationship Id="rId34" Type="http://schemas.openxmlformats.org/officeDocument/2006/relationships/image" Target="../media/image87.png"/><Relationship Id="rId35" Type="http://schemas.openxmlformats.org/officeDocument/2006/relationships/image" Target="../media/image88.png"/><Relationship Id="rId36" Type="http://schemas.openxmlformats.org/officeDocument/2006/relationships/image" Target="../media/image89.png"/><Relationship Id="rId10" Type="http://schemas.openxmlformats.org/officeDocument/2006/relationships/image" Target="../media/image63.tiff"/><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69.jpeg"/><Relationship Id="rId17" Type="http://schemas.openxmlformats.org/officeDocument/2006/relationships/image" Target="../media/image70.png"/><Relationship Id="rId18" Type="http://schemas.openxmlformats.org/officeDocument/2006/relationships/image" Target="../media/image71.gif"/><Relationship Id="rId19" Type="http://schemas.openxmlformats.org/officeDocument/2006/relationships/image" Target="../media/image7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s://www.hyperledger.org/members" TargetMode="External"/><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your first </a:t>
            </a:r>
            <a:r>
              <a:rPr lang="en-US" dirty="0" err="1" smtClean="0"/>
              <a:t>Blockchain</a:t>
            </a:r>
            <a:endParaRPr lang="en-US" dirty="0"/>
          </a:p>
        </p:txBody>
      </p:sp>
      <p:sp>
        <p:nvSpPr>
          <p:cNvPr id="5" name="Text Placeholder 4"/>
          <p:cNvSpPr>
            <a:spLocks noGrp="1"/>
          </p:cNvSpPr>
          <p:nvPr>
            <p:ph type="body" idx="1"/>
          </p:nvPr>
        </p:nvSpPr>
        <p:spPr/>
        <p:txBody>
          <a:bodyPr/>
          <a:lstStyle/>
          <a:p>
            <a:r>
              <a:rPr lang="en-US" dirty="0" smtClean="0"/>
              <a:t>Hands-on lab to create your first </a:t>
            </a:r>
            <a:r>
              <a:rPr lang="en-US" dirty="0" err="1" smtClean="0"/>
              <a:t>Blockchain</a:t>
            </a:r>
            <a:r>
              <a:rPr lang="en-US" dirty="0" smtClean="0"/>
              <a:t> Business Network</a:t>
            </a:r>
            <a:endParaRPr lang="en-US" dirty="0"/>
          </a:p>
        </p:txBody>
      </p:sp>
      <p:sp>
        <p:nvSpPr>
          <p:cNvPr id="6" name="Text Placeholder 5"/>
          <p:cNvSpPr>
            <a:spLocks noGrp="1"/>
          </p:cNvSpPr>
          <p:nvPr>
            <p:ph type="body" sz="quarter" idx="10"/>
          </p:nvPr>
        </p:nvSpPr>
        <p:spPr/>
        <p:txBody>
          <a:bodyPr/>
          <a:lstStyle/>
          <a:p>
            <a:r>
              <a:rPr lang="en-US" dirty="0" smtClean="0"/>
              <a:t>Chris Tyler, Darrel Pyle</a:t>
            </a:r>
            <a:endParaRPr lang="en-US" dirty="0"/>
          </a:p>
        </p:txBody>
      </p:sp>
      <p:sp>
        <p:nvSpPr>
          <p:cNvPr id="7" name="Text Placeholder 6"/>
          <p:cNvSpPr>
            <a:spLocks noGrp="1"/>
          </p:cNvSpPr>
          <p:nvPr>
            <p:ph type="body" sz="quarter" idx="11"/>
          </p:nvPr>
        </p:nvSpPr>
        <p:spPr/>
        <p:txBody>
          <a:bodyPr/>
          <a:lstStyle/>
          <a:p>
            <a:r>
              <a:rPr lang="en-US" dirty="0" smtClean="0"/>
              <a:t>Technical Evangelists</a:t>
            </a:r>
            <a:endParaRPr lang="en-US" dirty="0"/>
          </a:p>
        </p:txBody>
      </p:sp>
      <p:sp>
        <p:nvSpPr>
          <p:cNvPr id="8" name="Text Placeholder 7"/>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12806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The Solution</a:t>
            </a:r>
            <a:endParaRPr lang="en-US" dirty="0"/>
          </a:p>
        </p:txBody>
      </p:sp>
      <p:sp>
        <p:nvSpPr>
          <p:cNvPr id="4" name="Text Placeholder 3"/>
          <p:cNvSpPr>
            <a:spLocks noGrp="1"/>
          </p:cNvSpPr>
          <p:nvPr>
            <p:ph type="body" sz="quarter" idx="11"/>
          </p:nvPr>
        </p:nvSpPr>
        <p:spPr/>
        <p:txBody>
          <a:bodyPr/>
          <a:lstStyle/>
          <a:p>
            <a:r>
              <a:rPr lang="en-US" dirty="0" smtClean="0"/>
              <a:t>A shared, replicated, permissioned ledger</a:t>
            </a:r>
            <a:endParaRPr lang="en-US" dirty="0"/>
          </a:p>
        </p:txBody>
      </p:sp>
      <p:sp>
        <p:nvSpPr>
          <p:cNvPr id="5" name="TextBox 4"/>
          <p:cNvSpPr txBox="1">
            <a:spLocks noChangeArrowheads="1"/>
          </p:cNvSpPr>
          <p:nvPr/>
        </p:nvSpPr>
        <p:spPr bwMode="auto">
          <a:xfrm>
            <a:off x="2067650" y="5733276"/>
            <a:ext cx="7965342" cy="450893"/>
          </a:xfrm>
          <a:prstGeom prst="rect">
            <a:avLst/>
          </a:prstGeom>
          <a:noFill/>
          <a:ln w="9525">
            <a:noFill/>
            <a:miter lim="800000"/>
            <a:headEnd/>
            <a:tailEnd/>
          </a:ln>
        </p:spPr>
        <p:txBody>
          <a:bodyPr wrap="square">
            <a:spAutoFit/>
          </a:bodyPr>
          <a:lstStyle/>
          <a:p>
            <a:pPr>
              <a:lnSpc>
                <a:spcPts val="3000"/>
              </a:lnSpc>
            </a:pPr>
            <a:r>
              <a:rPr lang="en-US" sz="2400" dirty="0">
                <a:solidFill>
                  <a:srgbClr val="0164FF"/>
                </a:solidFill>
                <a:latin typeface="Arial" charset="0"/>
                <a:ea typeface="Arial" charset="0"/>
                <a:cs typeface="Arial" charset="0"/>
              </a:rPr>
              <a:t>… with consensus, provenance, immutability and finality</a:t>
            </a:r>
          </a:p>
        </p:txBody>
      </p:sp>
      <p:sp>
        <p:nvSpPr>
          <p:cNvPr id="6" name="Text Box 1310"/>
          <p:cNvSpPr txBox="1">
            <a:spLocks noChangeArrowheads="1"/>
          </p:cNvSpPr>
          <p:nvPr/>
        </p:nvSpPr>
        <p:spPr bwMode="auto">
          <a:xfrm>
            <a:off x="8955619" y="4952715"/>
            <a:ext cx="884238" cy="523220"/>
          </a:xfrm>
          <a:prstGeom prst="rect">
            <a:avLst/>
          </a:prstGeom>
          <a:noFill/>
          <a:ln w="9525">
            <a:noFill/>
            <a:miter lim="800000"/>
            <a:headEnd/>
            <a:tailEnd/>
          </a:ln>
        </p:spPr>
        <p:txBody>
          <a:bodyPr>
            <a:spAutoFit/>
          </a:bodyPr>
          <a:lstStyle/>
          <a:p>
            <a:pPr>
              <a:spcBef>
                <a:spcPct val="50000"/>
              </a:spcBef>
            </a:pPr>
            <a:r>
              <a:rPr lang="en-US" sz="1400" dirty="0">
                <a:solidFill>
                  <a:srgbClr val="000000"/>
                </a:solidFill>
                <a:latin typeface="Arial" charset="0"/>
                <a:ea typeface="Arial" charset="0"/>
                <a:cs typeface="Arial" charset="0"/>
              </a:rPr>
              <a:t>Auditor records</a:t>
            </a:r>
          </a:p>
        </p:txBody>
      </p:sp>
      <p:sp>
        <p:nvSpPr>
          <p:cNvPr id="7" name="Text Box 1311"/>
          <p:cNvSpPr txBox="1">
            <a:spLocks noChangeArrowheads="1"/>
          </p:cNvSpPr>
          <p:nvPr/>
        </p:nvSpPr>
        <p:spPr bwMode="auto">
          <a:xfrm>
            <a:off x="6360057" y="4962240"/>
            <a:ext cx="1314450"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Regulator records</a:t>
            </a:r>
          </a:p>
        </p:txBody>
      </p:sp>
      <p:sp>
        <p:nvSpPr>
          <p:cNvPr id="8" name="Text Box 1308"/>
          <p:cNvSpPr txBox="1">
            <a:spLocks noChangeArrowheads="1"/>
          </p:cNvSpPr>
          <p:nvPr/>
        </p:nvSpPr>
        <p:spPr bwMode="auto">
          <a:xfrm>
            <a:off x="8947682" y="2477802"/>
            <a:ext cx="935037"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Bank records</a:t>
            </a:r>
          </a:p>
        </p:txBody>
      </p:sp>
      <p:sp>
        <p:nvSpPr>
          <p:cNvPr id="9" name="Text Box 1309"/>
          <p:cNvSpPr txBox="1">
            <a:spLocks noChangeArrowheads="1"/>
          </p:cNvSpPr>
          <p:nvPr/>
        </p:nvSpPr>
        <p:spPr bwMode="auto">
          <a:xfrm>
            <a:off x="5309962" y="2002412"/>
            <a:ext cx="1130300"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Participant B’s records</a:t>
            </a:r>
          </a:p>
        </p:txBody>
      </p:sp>
      <p:sp>
        <p:nvSpPr>
          <p:cNvPr id="10" name="Oval 352"/>
          <p:cNvSpPr>
            <a:spLocks noChangeArrowheads="1"/>
          </p:cNvSpPr>
          <p:nvPr/>
        </p:nvSpPr>
        <p:spPr bwMode="auto">
          <a:xfrm>
            <a:off x="2981857" y="2888354"/>
            <a:ext cx="5546725" cy="2147888"/>
          </a:xfrm>
          <a:prstGeom prst="ellipse">
            <a:avLst/>
          </a:prstGeom>
          <a:gradFill rotWithShape="1">
            <a:gsLst>
              <a:gs pos="0">
                <a:srgbClr val="FFFFFF">
                  <a:alpha val="7000"/>
                </a:srgbClr>
              </a:gs>
              <a:gs pos="100000">
                <a:srgbClr val="000E5E">
                  <a:alpha val="11000"/>
                </a:srgbClr>
              </a:gs>
            </a:gsLst>
            <a:path path="shape">
              <a:fillToRect l="50000" t="50000" r="50000" b="50000"/>
            </a:path>
          </a:gradFill>
          <a:ln w="19050" cap="rnd">
            <a:solidFill>
              <a:srgbClr val="000E5E"/>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pic>
        <p:nvPicPr>
          <p:cNvPr id="11" name="Picture 21" descr="06_NEW_01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44369" y="2605779"/>
            <a:ext cx="884238" cy="882650"/>
          </a:xfrm>
          <a:prstGeom prst="rect">
            <a:avLst/>
          </a:prstGeom>
          <a:noFill/>
          <a:ln w="9525">
            <a:noFill/>
            <a:miter lim="800000"/>
            <a:headEnd/>
            <a:tailEnd/>
          </a:ln>
        </p:spPr>
      </p:pic>
      <p:grpSp>
        <p:nvGrpSpPr>
          <p:cNvPr id="12" name="Group 22"/>
          <p:cNvGrpSpPr>
            <a:grpSpLocks/>
          </p:cNvGrpSpPr>
          <p:nvPr/>
        </p:nvGrpSpPr>
        <p:grpSpPr bwMode="auto">
          <a:xfrm>
            <a:off x="7758644" y="2531167"/>
            <a:ext cx="1063625" cy="1027112"/>
            <a:chOff x="4185" y="1141"/>
            <a:chExt cx="705" cy="681"/>
          </a:xfrm>
        </p:grpSpPr>
        <p:sp>
          <p:nvSpPr>
            <p:cNvPr id="13" name="Freeform 2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14" name="Freeform 2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pic>
        <p:nvPicPr>
          <p:cNvPr id="15" name="Picture 25" descr="06_NEW_0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26907" y="4437754"/>
            <a:ext cx="885825" cy="884238"/>
          </a:xfrm>
          <a:prstGeom prst="rect">
            <a:avLst/>
          </a:prstGeom>
          <a:noFill/>
          <a:ln w="9525">
            <a:noFill/>
            <a:miter lim="800000"/>
            <a:headEnd/>
            <a:tailEnd/>
          </a:ln>
        </p:spPr>
      </p:pic>
      <p:pic>
        <p:nvPicPr>
          <p:cNvPr id="16" name="Picture 26" descr="06_NEW_0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44057" y="2626417"/>
            <a:ext cx="885825" cy="884237"/>
          </a:xfrm>
          <a:prstGeom prst="rect">
            <a:avLst/>
          </a:prstGeom>
          <a:noFill/>
          <a:ln w="9525">
            <a:noFill/>
            <a:miter lim="800000"/>
            <a:headEnd/>
            <a:tailEnd/>
          </a:ln>
        </p:spPr>
      </p:pic>
      <p:pic>
        <p:nvPicPr>
          <p:cNvPr id="17" name="Picture 27" descr="06_NEW_0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42469" y="4480617"/>
            <a:ext cx="885825" cy="885825"/>
          </a:xfrm>
          <a:prstGeom prst="rect">
            <a:avLst/>
          </a:prstGeom>
          <a:noFill/>
          <a:ln w="9525">
            <a:noFill/>
            <a:miter lim="800000"/>
            <a:headEnd/>
            <a:tailEnd/>
          </a:ln>
        </p:spPr>
      </p:pic>
      <p:pic>
        <p:nvPicPr>
          <p:cNvPr id="18" name="Picture 28" descr="06_NEW_0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21576" y="4460203"/>
            <a:ext cx="884238" cy="885825"/>
          </a:xfrm>
          <a:prstGeom prst="rect">
            <a:avLst/>
          </a:prstGeom>
          <a:noFill/>
          <a:ln w="9525">
            <a:noFill/>
            <a:miter lim="800000"/>
            <a:headEnd/>
            <a:tailEnd/>
          </a:ln>
        </p:spPr>
      </p:pic>
      <p:pic>
        <p:nvPicPr>
          <p:cNvPr id="19" name="Picture 29" descr="06_NEW_0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24251" y="2612247"/>
            <a:ext cx="884238" cy="885825"/>
          </a:xfrm>
          <a:prstGeom prst="rect">
            <a:avLst/>
          </a:prstGeom>
          <a:noFill/>
          <a:ln w="9525">
            <a:noFill/>
            <a:miter lim="800000"/>
            <a:headEnd/>
            <a:tailEnd/>
          </a:ln>
        </p:spPr>
      </p:pic>
      <p:grpSp>
        <p:nvGrpSpPr>
          <p:cNvPr id="20" name="Group 30"/>
          <p:cNvGrpSpPr>
            <a:grpSpLocks/>
          </p:cNvGrpSpPr>
          <p:nvPr/>
        </p:nvGrpSpPr>
        <p:grpSpPr bwMode="auto">
          <a:xfrm>
            <a:off x="7752294" y="4380604"/>
            <a:ext cx="1063625" cy="1027113"/>
            <a:chOff x="4185" y="1141"/>
            <a:chExt cx="705" cy="681"/>
          </a:xfrm>
        </p:grpSpPr>
        <p:sp>
          <p:nvSpPr>
            <p:cNvPr id="21" name="Freeform 31"/>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22" name="Freeform 32"/>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grpSp>
        <p:nvGrpSpPr>
          <p:cNvPr id="23" name="Group 33"/>
          <p:cNvGrpSpPr>
            <a:grpSpLocks/>
          </p:cNvGrpSpPr>
          <p:nvPr/>
        </p:nvGrpSpPr>
        <p:grpSpPr bwMode="auto">
          <a:xfrm>
            <a:off x="5258332" y="4388542"/>
            <a:ext cx="1063625" cy="1027112"/>
            <a:chOff x="4185" y="1141"/>
            <a:chExt cx="705" cy="681"/>
          </a:xfrm>
        </p:grpSpPr>
        <p:sp>
          <p:nvSpPr>
            <p:cNvPr id="24" name="Freeform 34"/>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25" name="Freeform 35"/>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grpSp>
        <p:nvGrpSpPr>
          <p:cNvPr id="26" name="Group 36"/>
          <p:cNvGrpSpPr>
            <a:grpSpLocks/>
          </p:cNvGrpSpPr>
          <p:nvPr/>
        </p:nvGrpSpPr>
        <p:grpSpPr bwMode="auto">
          <a:xfrm>
            <a:off x="2734207" y="4398067"/>
            <a:ext cx="1063625" cy="1027112"/>
            <a:chOff x="4185" y="1141"/>
            <a:chExt cx="705" cy="681"/>
          </a:xfrm>
        </p:grpSpPr>
        <p:sp>
          <p:nvSpPr>
            <p:cNvPr id="27" name="Freeform 37"/>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28" name="Freeform 38"/>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grpSp>
        <p:nvGrpSpPr>
          <p:cNvPr id="29" name="Group 39"/>
          <p:cNvGrpSpPr>
            <a:grpSpLocks/>
          </p:cNvGrpSpPr>
          <p:nvPr/>
        </p:nvGrpSpPr>
        <p:grpSpPr bwMode="auto">
          <a:xfrm>
            <a:off x="5251982" y="2543867"/>
            <a:ext cx="1063625" cy="1027112"/>
            <a:chOff x="4185" y="1141"/>
            <a:chExt cx="705" cy="681"/>
          </a:xfrm>
        </p:grpSpPr>
        <p:sp>
          <p:nvSpPr>
            <p:cNvPr id="30" name="Freeform 4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31" name="Freeform 4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grpSp>
        <p:nvGrpSpPr>
          <p:cNvPr id="32" name="Group 42"/>
          <p:cNvGrpSpPr>
            <a:grpSpLocks/>
          </p:cNvGrpSpPr>
          <p:nvPr/>
        </p:nvGrpSpPr>
        <p:grpSpPr bwMode="auto">
          <a:xfrm>
            <a:off x="2727857" y="2551804"/>
            <a:ext cx="1063625" cy="1027113"/>
            <a:chOff x="4185" y="1141"/>
            <a:chExt cx="705" cy="681"/>
          </a:xfrm>
        </p:grpSpPr>
        <p:sp>
          <p:nvSpPr>
            <p:cNvPr id="33" name="Freeform 4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sp>
          <p:nvSpPr>
            <p:cNvPr id="34" name="Freeform 4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charset="0"/>
                <a:ea typeface="Arial" charset="0"/>
                <a:cs typeface="Arial" charset="0"/>
              </a:endParaRPr>
            </a:p>
          </p:txBody>
        </p:sp>
      </p:grpSp>
      <p:sp>
        <p:nvSpPr>
          <p:cNvPr id="35" name="Text Box 1309"/>
          <p:cNvSpPr txBox="1">
            <a:spLocks noChangeArrowheads="1"/>
          </p:cNvSpPr>
          <p:nvPr/>
        </p:nvSpPr>
        <p:spPr bwMode="auto">
          <a:xfrm>
            <a:off x="3742269" y="3827394"/>
            <a:ext cx="3959748" cy="369332"/>
          </a:xfrm>
          <a:prstGeom prst="rect">
            <a:avLst/>
          </a:prstGeom>
          <a:noFill/>
          <a:ln w="9525">
            <a:noFill/>
            <a:miter lim="800000"/>
            <a:headEnd/>
            <a:tailEnd/>
          </a:ln>
        </p:spPr>
        <p:txBody>
          <a:bodyPr wrap="square">
            <a:spAutoFit/>
          </a:bodyPr>
          <a:lstStyle/>
          <a:p>
            <a:pPr algn="ctr"/>
            <a:r>
              <a:rPr lang="en-US" dirty="0">
                <a:solidFill>
                  <a:srgbClr val="000000"/>
                </a:solidFill>
                <a:latin typeface="Arial" charset="0"/>
                <a:ea typeface="Arial" charset="0"/>
                <a:cs typeface="Arial" charset="0"/>
              </a:rPr>
              <a:t>Blockchain</a:t>
            </a:r>
          </a:p>
        </p:txBody>
      </p:sp>
      <p:sp>
        <p:nvSpPr>
          <p:cNvPr id="36" name="Text Box 1307"/>
          <p:cNvSpPr txBox="1">
            <a:spLocks noChangeArrowheads="1"/>
          </p:cNvSpPr>
          <p:nvPr/>
        </p:nvSpPr>
        <p:spPr bwMode="auto">
          <a:xfrm>
            <a:off x="1480497" y="4962240"/>
            <a:ext cx="1204497" cy="523220"/>
          </a:xfrm>
          <a:prstGeom prst="rect">
            <a:avLst/>
          </a:prstGeom>
          <a:noFill/>
          <a:ln w="9525">
            <a:noFill/>
            <a:miter lim="800000"/>
            <a:headEnd/>
            <a:tailEnd/>
          </a:ln>
        </p:spPr>
        <p:txBody>
          <a:bodyPr wrap="square">
            <a:spAutoFit/>
          </a:bodyPr>
          <a:lstStyle/>
          <a:p>
            <a:pPr algn="r">
              <a:spcBef>
                <a:spcPct val="50000"/>
              </a:spcBef>
            </a:pPr>
            <a:r>
              <a:rPr lang="en-US" sz="1400" dirty="0">
                <a:solidFill>
                  <a:srgbClr val="000000"/>
                </a:solidFill>
                <a:latin typeface="Arial" charset="0"/>
                <a:ea typeface="Arial" charset="0"/>
                <a:cs typeface="Arial" charset="0"/>
              </a:rPr>
              <a:t>Insurer records</a:t>
            </a:r>
          </a:p>
        </p:txBody>
      </p:sp>
      <p:sp>
        <p:nvSpPr>
          <p:cNvPr id="37" name="Text Box 1306"/>
          <p:cNvSpPr txBox="1">
            <a:spLocks noChangeArrowheads="1"/>
          </p:cNvSpPr>
          <p:nvPr/>
        </p:nvSpPr>
        <p:spPr bwMode="auto">
          <a:xfrm>
            <a:off x="1510947" y="2479390"/>
            <a:ext cx="1101022" cy="523220"/>
          </a:xfrm>
          <a:prstGeom prst="rect">
            <a:avLst/>
          </a:prstGeom>
          <a:noFill/>
          <a:ln w="9525">
            <a:noFill/>
            <a:miter lim="800000"/>
            <a:headEnd/>
            <a:tailEnd/>
          </a:ln>
        </p:spPr>
        <p:txBody>
          <a:bodyPr wrap="square">
            <a:spAutoFit/>
          </a:bodyPr>
          <a:lstStyle/>
          <a:p>
            <a:pPr algn="r"/>
            <a:r>
              <a:rPr lang="en-US" sz="1400" dirty="0">
                <a:solidFill>
                  <a:srgbClr val="000000"/>
                </a:solidFill>
                <a:latin typeface="Arial" charset="0"/>
                <a:ea typeface="Arial" charset="0"/>
                <a:cs typeface="Arial" charset="0"/>
              </a:rPr>
              <a:t>Participant A’s records</a:t>
            </a:r>
          </a:p>
        </p:txBody>
      </p:sp>
      <p:grpSp>
        <p:nvGrpSpPr>
          <p:cNvPr id="38" name="Group 355"/>
          <p:cNvGrpSpPr>
            <a:grpSpLocks/>
          </p:cNvGrpSpPr>
          <p:nvPr/>
        </p:nvGrpSpPr>
        <p:grpSpPr bwMode="auto">
          <a:xfrm>
            <a:off x="3548327" y="3305067"/>
            <a:ext cx="445737" cy="383841"/>
            <a:chOff x="261" y="1462"/>
            <a:chExt cx="424" cy="376"/>
          </a:xfrm>
        </p:grpSpPr>
        <p:sp>
          <p:nvSpPr>
            <p:cNvPr id="39"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40"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41" name="Group 355"/>
          <p:cNvGrpSpPr>
            <a:grpSpLocks/>
          </p:cNvGrpSpPr>
          <p:nvPr/>
        </p:nvGrpSpPr>
        <p:grpSpPr bwMode="auto">
          <a:xfrm>
            <a:off x="3628223" y="4227330"/>
            <a:ext cx="445737" cy="383841"/>
            <a:chOff x="261" y="1462"/>
            <a:chExt cx="424" cy="376"/>
          </a:xfrm>
        </p:grpSpPr>
        <p:sp>
          <p:nvSpPr>
            <p:cNvPr id="42"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43"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44" name="Group 355"/>
          <p:cNvGrpSpPr>
            <a:grpSpLocks/>
          </p:cNvGrpSpPr>
          <p:nvPr/>
        </p:nvGrpSpPr>
        <p:grpSpPr bwMode="auto">
          <a:xfrm>
            <a:off x="5569241" y="4353865"/>
            <a:ext cx="445737" cy="383841"/>
            <a:chOff x="261" y="1462"/>
            <a:chExt cx="424" cy="376"/>
          </a:xfrm>
        </p:grpSpPr>
        <p:sp>
          <p:nvSpPr>
            <p:cNvPr id="45"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46"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47" name="Group 355"/>
          <p:cNvGrpSpPr>
            <a:grpSpLocks/>
          </p:cNvGrpSpPr>
          <p:nvPr/>
        </p:nvGrpSpPr>
        <p:grpSpPr bwMode="auto">
          <a:xfrm>
            <a:off x="7525980" y="4163297"/>
            <a:ext cx="445737" cy="383841"/>
            <a:chOff x="261" y="1462"/>
            <a:chExt cx="424" cy="376"/>
          </a:xfrm>
        </p:grpSpPr>
        <p:sp>
          <p:nvSpPr>
            <p:cNvPr id="48"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49"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50" name="Group 355"/>
          <p:cNvGrpSpPr>
            <a:grpSpLocks/>
          </p:cNvGrpSpPr>
          <p:nvPr/>
        </p:nvGrpSpPr>
        <p:grpSpPr bwMode="auto">
          <a:xfrm>
            <a:off x="5550491" y="3285726"/>
            <a:ext cx="445737" cy="383841"/>
            <a:chOff x="261" y="1462"/>
            <a:chExt cx="424" cy="376"/>
          </a:xfrm>
        </p:grpSpPr>
        <p:sp>
          <p:nvSpPr>
            <p:cNvPr id="51"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52"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53" name="Group 355"/>
          <p:cNvGrpSpPr>
            <a:grpSpLocks/>
          </p:cNvGrpSpPr>
          <p:nvPr/>
        </p:nvGrpSpPr>
        <p:grpSpPr bwMode="auto">
          <a:xfrm>
            <a:off x="7535775" y="3305067"/>
            <a:ext cx="445737" cy="383841"/>
            <a:chOff x="261" y="1462"/>
            <a:chExt cx="424" cy="376"/>
          </a:xfrm>
        </p:grpSpPr>
        <p:sp>
          <p:nvSpPr>
            <p:cNvPr id="54"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55"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spTree>
    <p:extLst>
      <p:ext uri="{BB962C8B-B14F-4D97-AF65-F5344CB8AC3E}">
        <p14:creationId xmlns:p14="http://schemas.microsoft.com/office/powerpoint/2010/main" val="1451128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stretch>
            <a:fillRect/>
          </a:stretch>
        </p:blipFill>
        <p:spPr>
          <a:xfrm>
            <a:off x="838200" y="1884766"/>
            <a:ext cx="10515600" cy="2408071"/>
          </a:xfrm>
          <a:prstGeom prst="rect">
            <a:avLst/>
          </a:prstGeom>
        </p:spPr>
      </p:pic>
      <p:sp>
        <p:nvSpPr>
          <p:cNvPr id="8" name="Text Placeholder 7"/>
          <p:cNvSpPr>
            <a:spLocks noGrp="1"/>
          </p:cNvSpPr>
          <p:nvPr>
            <p:ph type="body" sz="half" idx="2"/>
          </p:nvPr>
        </p:nvSpPr>
        <p:spPr>
          <a:xfrm>
            <a:off x="1126067" y="2145742"/>
            <a:ext cx="4326466" cy="1886117"/>
          </a:xfrm>
        </p:spPr>
        <p:txBody>
          <a:bodyPr/>
          <a:lstStyle/>
          <a:p>
            <a:r>
              <a:rPr lang="en-US" dirty="0" smtClean="0">
                <a:solidFill>
                  <a:schemeClr val="bg1"/>
                </a:solidFill>
              </a:rPr>
              <a:t>Benefits</a:t>
            </a:r>
          </a:p>
          <a:p>
            <a:pPr marL="457200" indent="-457200">
              <a:buFont typeface="+mj-lt"/>
              <a:buAutoNum type="arabicPeriod"/>
            </a:pPr>
            <a:r>
              <a:rPr lang="en-US" sz="1400" dirty="0">
                <a:solidFill>
                  <a:schemeClr val="bg1"/>
                </a:solidFill>
              </a:rPr>
              <a:t>Trust increased, no authority "</a:t>
            </a:r>
            <a:r>
              <a:rPr lang="en-US" sz="1400" dirty="0" smtClean="0">
                <a:solidFill>
                  <a:schemeClr val="bg1"/>
                </a:solidFill>
              </a:rPr>
              <a:t>owns” provenance </a:t>
            </a:r>
            <a:endParaRPr lang="en-US" sz="1400" dirty="0">
              <a:solidFill>
                <a:schemeClr val="bg1"/>
              </a:solidFill>
            </a:endParaRPr>
          </a:p>
          <a:p>
            <a:pPr marL="457200" indent="-457200">
              <a:buFont typeface="+mj-lt"/>
              <a:buAutoNum type="arabicPeriod"/>
            </a:pPr>
            <a:r>
              <a:rPr lang="en-US" sz="1400" dirty="0">
                <a:solidFill>
                  <a:schemeClr val="bg1"/>
                </a:solidFill>
              </a:rPr>
              <a:t>Improvement in </a:t>
            </a:r>
            <a:r>
              <a:rPr lang="en-US" sz="1400" dirty="0" smtClean="0">
                <a:solidFill>
                  <a:schemeClr val="bg1"/>
                </a:solidFill>
              </a:rPr>
              <a:t>system </a:t>
            </a:r>
            <a:r>
              <a:rPr lang="en-US" sz="1400" dirty="0">
                <a:solidFill>
                  <a:schemeClr val="bg1"/>
                </a:solidFill>
              </a:rPr>
              <a:t>utilization </a:t>
            </a:r>
          </a:p>
          <a:p>
            <a:pPr marL="457200" indent="-457200">
              <a:buFont typeface="+mj-lt"/>
              <a:buAutoNum type="arabicPeriod"/>
            </a:pPr>
            <a:r>
              <a:rPr lang="en-US" sz="1400" dirty="0">
                <a:solidFill>
                  <a:schemeClr val="bg1"/>
                </a:solidFill>
              </a:rPr>
              <a:t>Recalls "specific" </a:t>
            </a:r>
            <a:r>
              <a:rPr lang="en-US" sz="1400" dirty="0" smtClean="0">
                <a:solidFill>
                  <a:schemeClr val="bg1"/>
                </a:solidFill>
              </a:rPr>
              <a:t> rather </a:t>
            </a:r>
            <a:r>
              <a:rPr lang="en-US" sz="1400" dirty="0">
                <a:solidFill>
                  <a:schemeClr val="bg1"/>
                </a:solidFill>
              </a:rPr>
              <a:t>than cross fleet</a:t>
            </a:r>
          </a:p>
          <a:p>
            <a:endParaRPr lang="en-US" dirty="0" smtClean="0">
              <a:solidFill>
                <a:schemeClr val="bg1"/>
              </a:solidFill>
            </a:endParaRPr>
          </a:p>
        </p:txBody>
      </p:sp>
      <p:sp>
        <p:nvSpPr>
          <p:cNvPr id="9" name="Text Placeholder 8"/>
          <p:cNvSpPr>
            <a:spLocks noGrp="1"/>
          </p:cNvSpPr>
          <p:nvPr>
            <p:ph type="body" sz="quarter" idx="10"/>
          </p:nvPr>
        </p:nvSpPr>
        <p:spPr/>
        <p:txBody>
          <a:bodyPr/>
          <a:lstStyle/>
          <a:p>
            <a:r>
              <a:rPr lang="en-US" dirty="0" smtClean="0"/>
              <a:t>Example</a:t>
            </a:r>
            <a:endParaRPr lang="en-US" dirty="0"/>
          </a:p>
        </p:txBody>
      </p:sp>
      <p:sp>
        <p:nvSpPr>
          <p:cNvPr id="10" name="Text Placeholder 9"/>
          <p:cNvSpPr>
            <a:spLocks noGrp="1"/>
          </p:cNvSpPr>
          <p:nvPr>
            <p:ph type="body" sz="quarter" idx="11"/>
          </p:nvPr>
        </p:nvSpPr>
        <p:spPr/>
        <p:txBody>
          <a:bodyPr/>
          <a:lstStyle/>
          <a:p>
            <a:r>
              <a:rPr lang="en-US" dirty="0" smtClean="0"/>
              <a:t>Supply chain</a:t>
            </a:r>
            <a:endParaRPr lang="en-US" dirty="0"/>
          </a:p>
        </p:txBody>
      </p:sp>
      <p:graphicFrame>
        <p:nvGraphicFramePr>
          <p:cNvPr id="14" name="Group 246"/>
          <p:cNvGraphicFramePr>
            <a:graphicFrameLocks noGrp="1"/>
          </p:cNvGraphicFramePr>
          <p:nvPr>
            <p:extLst>
              <p:ext uri="{D42A27DB-BD31-4B8C-83A1-F6EECF244321}">
                <p14:modId xmlns:p14="http://schemas.microsoft.com/office/powerpoint/2010/main" val="13277556"/>
              </p:ext>
            </p:extLst>
          </p:nvPr>
        </p:nvGraphicFramePr>
        <p:xfrm>
          <a:off x="838200" y="4292835"/>
          <a:ext cx="10607040" cy="1542288"/>
        </p:xfrm>
        <a:graphic>
          <a:graphicData uri="http://schemas.openxmlformats.org/drawingml/2006/table">
            <a:tbl>
              <a:tblPr/>
              <a:tblGrid>
                <a:gridCol w="73152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gridCol w="731520"/>
                <a:gridCol w="4572000"/>
              </a:tblGrid>
              <a:tr h="1390650">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Arial" charset="0"/>
                        <a:ea typeface="Arial" charset="0"/>
                        <a:cs typeface="Arial" charset="0"/>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Arial" charset="0"/>
                          <a:ea typeface="Arial" charset="0"/>
                          <a:cs typeface="Arial" charset="0"/>
                        </a:rPr>
                        <a:t>What</a:t>
                      </a: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Arial" charset="0"/>
                        <a:ea typeface="Arial" charset="0"/>
                        <a:cs typeface="Arial"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Provenance of each component part in complex </a:t>
                      </a:r>
                      <a:br>
                        <a:rPr kumimoji="0" lang="en-US" sz="1400" b="0" i="0" u="none" strike="noStrike" cap="none" normalizeH="0" baseline="0" dirty="0">
                          <a:ln>
                            <a:noFill/>
                          </a:ln>
                          <a:solidFill>
                            <a:schemeClr val="tx1"/>
                          </a:solidFill>
                          <a:effectLst/>
                          <a:latin typeface="Arial" charset="0"/>
                          <a:ea typeface="Arial" charset="0"/>
                          <a:cs typeface="Arial" charset="0"/>
                        </a:rPr>
                      </a:br>
                      <a:r>
                        <a:rPr kumimoji="0" lang="en-US" sz="1400" b="0" i="0" u="none" strike="noStrike" cap="none" normalizeH="0" baseline="0" dirty="0">
                          <a:ln>
                            <a:noFill/>
                          </a:ln>
                          <a:solidFill>
                            <a:schemeClr val="tx1"/>
                          </a:solidFill>
                          <a:effectLst/>
                          <a:latin typeface="Arial" charset="0"/>
                          <a:ea typeface="Arial" charset="0"/>
                          <a:cs typeface="Arial" charset="0"/>
                        </a:rPr>
                        <a:t>system hard to track</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Manufacturer, production date, batch and even </a:t>
                      </a:r>
                      <a:br>
                        <a:rPr kumimoji="0" lang="en-US" sz="1400" b="0" i="0" u="none" strike="noStrike" cap="none" normalizeH="0" baseline="0" dirty="0">
                          <a:ln>
                            <a:noFill/>
                          </a:ln>
                          <a:solidFill>
                            <a:schemeClr val="tx1"/>
                          </a:solidFill>
                          <a:effectLst/>
                          <a:latin typeface="Arial" charset="0"/>
                          <a:ea typeface="Arial" charset="0"/>
                          <a:cs typeface="Arial" charset="0"/>
                        </a:rPr>
                      </a:br>
                      <a:r>
                        <a:rPr kumimoji="0" lang="en-US" sz="1400" b="0" i="0" u="none" strike="noStrike" cap="none" normalizeH="0" baseline="0" dirty="0">
                          <a:ln>
                            <a:noFill/>
                          </a:ln>
                          <a:solidFill>
                            <a:schemeClr val="tx1"/>
                          </a:solidFill>
                          <a:effectLst/>
                          <a:latin typeface="Arial" charset="0"/>
                          <a:ea typeface="Arial" charset="0"/>
                          <a:cs typeface="Arial" charset="0"/>
                        </a:rPr>
                        <a:t>the manufacturing machine program</a:t>
                      </a: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defRPr/>
                      </a:pPr>
                      <a:r>
                        <a:rPr kumimoji="0" lang="en-US" sz="1600" b="0" i="0" u="none" strike="noStrike" kern="1200" cap="none" normalizeH="0" baseline="0" dirty="0" smtClean="0">
                          <a:ln>
                            <a:noFill/>
                          </a:ln>
                          <a:solidFill>
                            <a:schemeClr val="tx1"/>
                          </a:solidFill>
                          <a:effectLst/>
                          <a:latin typeface="Arial" charset="0"/>
                          <a:ea typeface="Arial" charset="0"/>
                          <a:cs typeface="Arial" charset="0"/>
                        </a:rPr>
                        <a:t>How</a:t>
                      </a: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err="1" smtClean="0">
                          <a:ln>
                            <a:noFill/>
                          </a:ln>
                          <a:solidFill>
                            <a:schemeClr val="tx1"/>
                          </a:solidFill>
                          <a:effectLst/>
                          <a:latin typeface="Arial" charset="0"/>
                          <a:ea typeface="Arial" charset="0"/>
                          <a:cs typeface="Arial" charset="0"/>
                        </a:rPr>
                        <a:t>Blockchain</a:t>
                      </a:r>
                      <a:r>
                        <a:rPr kumimoji="0" lang="en-US" sz="1400" b="0" i="0" u="none" strike="noStrike" cap="none" normalizeH="0" baseline="0" dirty="0" smtClean="0">
                          <a:ln>
                            <a:noFill/>
                          </a:ln>
                          <a:solidFill>
                            <a:schemeClr val="tx1"/>
                          </a:solidFill>
                          <a:effectLst/>
                          <a:latin typeface="Arial" charset="0"/>
                          <a:ea typeface="Arial" charset="0"/>
                          <a:cs typeface="Arial" charset="0"/>
                        </a:rPr>
                        <a:t> holds complete provenance details </a:t>
                      </a:r>
                      <a:br>
                        <a:rPr kumimoji="0" lang="en-US" sz="1400" b="0" i="0" u="none" strike="noStrike" cap="none" normalizeH="0" baseline="0" dirty="0" smtClean="0">
                          <a:ln>
                            <a:noFill/>
                          </a:ln>
                          <a:solidFill>
                            <a:schemeClr val="tx1"/>
                          </a:solidFill>
                          <a:effectLst/>
                          <a:latin typeface="Arial" charset="0"/>
                          <a:ea typeface="Arial" charset="0"/>
                          <a:cs typeface="Arial" charset="0"/>
                        </a:rPr>
                      </a:br>
                      <a:r>
                        <a:rPr kumimoji="0" lang="en-US" sz="1400" b="0" i="0" u="none" strike="noStrike" cap="none" normalizeH="0" baseline="0" dirty="0" smtClean="0">
                          <a:ln>
                            <a:noFill/>
                          </a:ln>
                          <a:solidFill>
                            <a:schemeClr val="tx1"/>
                          </a:solidFill>
                          <a:effectLst/>
                          <a:latin typeface="Arial" charset="0"/>
                          <a:ea typeface="Arial" charset="0"/>
                          <a:cs typeface="Arial" charset="0"/>
                        </a:rPr>
                        <a:t>of each component part</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smtClean="0">
                          <a:ln>
                            <a:noFill/>
                          </a:ln>
                          <a:solidFill>
                            <a:schemeClr val="tx1"/>
                          </a:solidFill>
                          <a:effectLst/>
                          <a:latin typeface="Arial" charset="0"/>
                          <a:ea typeface="Arial" charset="0"/>
                          <a:cs typeface="Arial" charset="0"/>
                        </a:rPr>
                        <a:t>Accessible by each manufacturer in the production process, the aircraft owners, maintainers and government regulators</a:t>
                      </a:r>
                    </a:p>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872176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stretch>
            <a:fillRect/>
          </a:stretch>
        </p:blipFill>
        <p:spPr>
          <a:xfrm>
            <a:off x="838200" y="1884766"/>
            <a:ext cx="10515600" cy="2408071"/>
          </a:xfrm>
          <a:prstGeom prst="rect">
            <a:avLst/>
          </a:prstGeom>
        </p:spPr>
      </p:pic>
      <p:sp>
        <p:nvSpPr>
          <p:cNvPr id="8" name="Text Placeholder 7"/>
          <p:cNvSpPr>
            <a:spLocks noGrp="1"/>
          </p:cNvSpPr>
          <p:nvPr>
            <p:ph type="body" sz="half" idx="2"/>
          </p:nvPr>
        </p:nvSpPr>
        <p:spPr>
          <a:xfrm>
            <a:off x="1126067" y="2145742"/>
            <a:ext cx="4326466" cy="1886117"/>
          </a:xfrm>
        </p:spPr>
        <p:txBody>
          <a:bodyPr/>
          <a:lstStyle/>
          <a:p>
            <a:r>
              <a:rPr lang="en-US" dirty="0" smtClean="0">
                <a:solidFill>
                  <a:schemeClr val="bg1"/>
                </a:solidFill>
              </a:rPr>
              <a:t>Benefits</a:t>
            </a:r>
          </a:p>
          <a:p>
            <a:pPr marL="457200" indent="-457200">
              <a:buFont typeface="+mj-lt"/>
              <a:buAutoNum type="arabicPeriod"/>
            </a:pPr>
            <a:r>
              <a:rPr lang="en-US" sz="1400" dirty="0" smtClean="0">
                <a:solidFill>
                  <a:schemeClr val="bg1"/>
                </a:solidFill>
              </a:rPr>
              <a:t>Creates a new level of trust in the underwriting process</a:t>
            </a:r>
          </a:p>
          <a:p>
            <a:pPr marL="457200" indent="-457200">
              <a:buFont typeface="+mj-lt"/>
              <a:buAutoNum type="arabicPeriod"/>
            </a:pPr>
            <a:r>
              <a:rPr lang="en-US" sz="1400" dirty="0" smtClean="0">
                <a:solidFill>
                  <a:schemeClr val="bg1"/>
                </a:solidFill>
              </a:rPr>
              <a:t>Provides more efficiency with complexities in underwriting</a:t>
            </a:r>
          </a:p>
          <a:p>
            <a:pPr marL="457200" indent="-457200">
              <a:buFont typeface="+mj-lt"/>
              <a:buAutoNum type="arabicPeriod"/>
            </a:pPr>
            <a:r>
              <a:rPr lang="en-US" sz="1400" dirty="0" smtClean="0">
                <a:solidFill>
                  <a:schemeClr val="bg1"/>
                </a:solidFill>
              </a:rPr>
              <a:t>Reduces fraud and errors</a:t>
            </a:r>
            <a:endParaRPr lang="en-US" dirty="0" smtClean="0">
              <a:solidFill>
                <a:schemeClr val="bg1"/>
              </a:solidFill>
            </a:endParaRPr>
          </a:p>
        </p:txBody>
      </p:sp>
      <p:sp>
        <p:nvSpPr>
          <p:cNvPr id="9" name="Text Placeholder 8"/>
          <p:cNvSpPr>
            <a:spLocks noGrp="1"/>
          </p:cNvSpPr>
          <p:nvPr>
            <p:ph type="body" sz="quarter" idx="10"/>
          </p:nvPr>
        </p:nvSpPr>
        <p:spPr/>
        <p:txBody>
          <a:bodyPr/>
          <a:lstStyle/>
          <a:p>
            <a:r>
              <a:rPr lang="en-US" dirty="0" smtClean="0"/>
              <a:t>Example</a:t>
            </a:r>
            <a:endParaRPr lang="en-US" dirty="0"/>
          </a:p>
        </p:txBody>
      </p:sp>
      <p:sp>
        <p:nvSpPr>
          <p:cNvPr id="10" name="Text Placeholder 9"/>
          <p:cNvSpPr>
            <a:spLocks noGrp="1"/>
          </p:cNvSpPr>
          <p:nvPr>
            <p:ph type="body" sz="quarter" idx="11"/>
          </p:nvPr>
        </p:nvSpPr>
        <p:spPr/>
        <p:txBody>
          <a:bodyPr/>
          <a:lstStyle/>
          <a:p>
            <a:r>
              <a:rPr lang="en-US" dirty="0" smtClean="0"/>
              <a:t>insurance</a:t>
            </a:r>
            <a:endParaRPr lang="en-US" dirty="0"/>
          </a:p>
        </p:txBody>
      </p:sp>
      <p:graphicFrame>
        <p:nvGraphicFramePr>
          <p:cNvPr id="14" name="Group 246"/>
          <p:cNvGraphicFramePr>
            <a:graphicFrameLocks noGrp="1"/>
          </p:cNvGraphicFramePr>
          <p:nvPr>
            <p:extLst>
              <p:ext uri="{D42A27DB-BD31-4B8C-83A1-F6EECF244321}">
                <p14:modId xmlns:p14="http://schemas.microsoft.com/office/powerpoint/2010/main" val="2006809918"/>
              </p:ext>
            </p:extLst>
          </p:nvPr>
        </p:nvGraphicFramePr>
        <p:xfrm>
          <a:off x="838200" y="4292835"/>
          <a:ext cx="10607040" cy="1390650"/>
        </p:xfrm>
        <a:graphic>
          <a:graphicData uri="http://schemas.openxmlformats.org/drawingml/2006/table">
            <a:tbl>
              <a:tblPr/>
              <a:tblGrid>
                <a:gridCol w="73152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gridCol w="731520"/>
                <a:gridCol w="4572000"/>
              </a:tblGrid>
              <a:tr h="1390650">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Arial" charset="0"/>
                        <a:ea typeface="Arial" charset="0"/>
                        <a:cs typeface="Arial" charset="0"/>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Arial" charset="0"/>
                          <a:ea typeface="Arial" charset="0"/>
                          <a:cs typeface="Arial" charset="0"/>
                        </a:rPr>
                        <a:t>What</a:t>
                      </a: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Arial" charset="0"/>
                        <a:ea typeface="Arial" charset="0"/>
                        <a:cs typeface="Arial"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smtClean="0">
                          <a:ln>
                            <a:noFill/>
                          </a:ln>
                          <a:solidFill>
                            <a:schemeClr val="tx1"/>
                          </a:solidFill>
                          <a:effectLst/>
                          <a:latin typeface="Arial" charset="0"/>
                          <a:ea typeface="Arial" charset="0"/>
                          <a:cs typeface="Arial" charset="0"/>
                        </a:rPr>
                        <a:t>Records and tracks multi-national payments specific to the terms of the policies</a:t>
                      </a:r>
                      <a:endParaRPr kumimoji="0" lang="en-US" sz="1400" b="0" i="0" u="none" strike="noStrike" cap="none" normalizeH="0" baseline="0" dirty="0">
                        <a:ln>
                          <a:noFill/>
                        </a:ln>
                        <a:solidFill>
                          <a:schemeClr val="tx1"/>
                        </a:solidFill>
                        <a:effectLst/>
                        <a:latin typeface="Arial" charset="0"/>
                        <a:ea typeface="Arial" charset="0"/>
                        <a:cs typeface="Arial"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smtClean="0">
                          <a:ln>
                            <a:noFill/>
                          </a:ln>
                          <a:solidFill>
                            <a:schemeClr val="tx1"/>
                          </a:solidFill>
                          <a:effectLst/>
                          <a:latin typeface="Arial" charset="0"/>
                          <a:ea typeface="Arial" charset="0"/>
                          <a:cs typeface="Arial" charset="0"/>
                        </a:rPr>
                        <a:t>Requires consensus among parties associated with the policies</a:t>
                      </a: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defRPr/>
                      </a:pPr>
                      <a:r>
                        <a:rPr kumimoji="0" lang="en-US" sz="1600" b="0" i="0" u="none" strike="noStrike" kern="1200" cap="none" normalizeH="0" baseline="0" dirty="0" smtClean="0">
                          <a:ln>
                            <a:noFill/>
                          </a:ln>
                          <a:solidFill>
                            <a:schemeClr val="tx1"/>
                          </a:solidFill>
                          <a:effectLst/>
                          <a:latin typeface="Arial" charset="0"/>
                          <a:ea typeface="Arial" charset="0"/>
                          <a:cs typeface="Arial" charset="0"/>
                        </a:rPr>
                        <a:t>How</a:t>
                      </a: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smtClean="0">
                          <a:ln>
                            <a:noFill/>
                          </a:ln>
                          <a:solidFill>
                            <a:schemeClr val="tx1"/>
                          </a:solidFill>
                          <a:effectLst/>
                          <a:latin typeface="Arial" charset="0"/>
                          <a:ea typeface="Arial" charset="0"/>
                          <a:cs typeface="Arial" charset="0"/>
                        </a:rPr>
                        <a:t>Provides a single source for the policy transactions</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smtClean="0">
                          <a:ln>
                            <a:noFill/>
                          </a:ln>
                          <a:solidFill>
                            <a:schemeClr val="tx1"/>
                          </a:solidFill>
                          <a:effectLst/>
                          <a:latin typeface="Arial" charset="0"/>
                          <a:ea typeface="Arial" charset="0"/>
                          <a:cs typeface="Arial" charset="0"/>
                        </a:rPr>
                        <a:t>Visibility is controlled by access permissions</a:t>
                      </a:r>
                    </a:p>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1400" b="0" i="0" u="none" strike="noStrike" cap="none" normalizeH="0" baseline="0" dirty="0">
                        <a:ln>
                          <a:noFill/>
                        </a:ln>
                        <a:solidFill>
                          <a:schemeClr val="tx1"/>
                        </a:solidFill>
                        <a:effectLst/>
                        <a:latin typeface="Arial" charset="0"/>
                        <a:ea typeface="Arial" charset="0"/>
                        <a:cs typeface="Arial" charset="0"/>
                      </a:endParaRPr>
                    </a:p>
                  </a:txBody>
                  <a:tcPr horzOverflow="overflow">
                    <a:lnL>
                      <a:noFill/>
                    </a:lnL>
                    <a:lnR>
                      <a:noFill/>
                    </a:lnR>
                    <a:lnT>
                      <a:noFill/>
                    </a:lnT>
                    <a:lnB w="6350" cap="flat" cmpd="sng" algn="ctr">
                      <a:no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bl>
          </a:graphicData>
        </a:graphic>
      </p:graphicFrame>
      <p:pic>
        <p:nvPicPr>
          <p:cNvPr id="1028" name="Picture 4" descr="https://www.ibm.com/blockchain/assets/img/industry/insurance_ca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665" y="1884765"/>
            <a:ext cx="5825973" cy="240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068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Example</a:t>
            </a:r>
            <a:endParaRPr lang="en-US" dirty="0"/>
          </a:p>
        </p:txBody>
      </p:sp>
      <p:sp>
        <p:nvSpPr>
          <p:cNvPr id="4" name="Text Placeholder 3"/>
          <p:cNvSpPr>
            <a:spLocks noGrp="1"/>
          </p:cNvSpPr>
          <p:nvPr>
            <p:ph type="body" sz="quarter" idx="11"/>
          </p:nvPr>
        </p:nvSpPr>
        <p:spPr/>
        <p:txBody>
          <a:bodyPr/>
          <a:lstStyle/>
          <a:p>
            <a:r>
              <a:rPr lang="en-US" dirty="0" smtClean="0"/>
              <a:t>More examples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75602898"/>
              </p:ext>
            </p:extLst>
          </p:nvPr>
        </p:nvGraphicFramePr>
        <p:xfrm>
          <a:off x="1778000" y="2239896"/>
          <a:ext cx="8464060" cy="3497900"/>
        </p:xfrm>
        <a:graphic>
          <a:graphicData uri="http://schemas.openxmlformats.org/drawingml/2006/table">
            <a:tbl>
              <a:tblPr firstRow="1" bandRow="1">
                <a:tableStyleId>{5C22544A-7EE6-4342-B048-85BDC9FD1C3A}</a:tableStyleId>
              </a:tblPr>
              <a:tblGrid>
                <a:gridCol w="1692812">
                  <a:extLst>
                    <a:ext uri="{9D8B030D-6E8A-4147-A177-3AD203B41FA5}">
                      <a16:colId xmlns="" xmlns:a16="http://schemas.microsoft.com/office/drawing/2014/main" val="2615809878"/>
                    </a:ext>
                  </a:extLst>
                </a:gridCol>
                <a:gridCol w="1692812">
                  <a:extLst>
                    <a:ext uri="{9D8B030D-6E8A-4147-A177-3AD203B41FA5}">
                      <a16:colId xmlns="" xmlns:a16="http://schemas.microsoft.com/office/drawing/2014/main" val="2605072553"/>
                    </a:ext>
                  </a:extLst>
                </a:gridCol>
                <a:gridCol w="1692812">
                  <a:extLst>
                    <a:ext uri="{9D8B030D-6E8A-4147-A177-3AD203B41FA5}">
                      <a16:colId xmlns="" xmlns:a16="http://schemas.microsoft.com/office/drawing/2014/main" val="3229103868"/>
                    </a:ext>
                  </a:extLst>
                </a:gridCol>
                <a:gridCol w="1692812">
                  <a:extLst>
                    <a:ext uri="{9D8B030D-6E8A-4147-A177-3AD203B41FA5}">
                      <a16:colId xmlns="" xmlns:a16="http://schemas.microsoft.com/office/drawing/2014/main" val="686530023"/>
                    </a:ext>
                  </a:extLst>
                </a:gridCol>
                <a:gridCol w="1692812">
                  <a:extLst>
                    <a:ext uri="{9D8B030D-6E8A-4147-A177-3AD203B41FA5}">
                      <a16:colId xmlns="" xmlns:a16="http://schemas.microsoft.com/office/drawing/2014/main" val="2237226581"/>
                    </a:ext>
                  </a:extLst>
                </a:gridCol>
              </a:tblGrid>
              <a:tr h="1012825">
                <a:tc>
                  <a:txBody>
                    <a:bodyPr/>
                    <a:lstStyle/>
                    <a:p>
                      <a:endParaRPr lang="en-US" dirty="0"/>
                    </a:p>
                  </a:txBody>
                  <a:tcP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1933717"/>
                  </a:ext>
                </a:extLst>
              </a:tr>
              <a:tr h="438542">
                <a:tc>
                  <a:txBody>
                    <a:bodyPr/>
                    <a:lstStyle/>
                    <a:p>
                      <a:pPr algn="ctr"/>
                      <a:r>
                        <a:rPr kumimoji="0" lang="en-US" sz="1800" b="0" i="0" u="none" strike="noStrike" cap="none" normalizeH="0" baseline="0" dirty="0">
                          <a:ln>
                            <a:noFill/>
                          </a:ln>
                          <a:solidFill>
                            <a:schemeClr val="bg2"/>
                          </a:solidFill>
                          <a:effectLst/>
                          <a:latin typeface="Arial" charset="0"/>
                          <a:ea typeface="Arial" charset="0"/>
                          <a:cs typeface="Arial" charset="0"/>
                        </a:rPr>
                        <a:t>Financial</a:t>
                      </a:r>
                      <a:endParaRPr lang="en-US" dirty="0">
                        <a:solidFill>
                          <a:schemeClr val="bg2"/>
                        </a:solidFill>
                        <a:latin typeface="Arial" charset="0"/>
                        <a:ea typeface="Arial" charset="0"/>
                        <a:cs typeface="Arial" charset="0"/>
                      </a:endParaRP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bg2"/>
                          </a:solidFill>
                          <a:effectLst/>
                          <a:latin typeface="Arial" charset="0"/>
                          <a:ea typeface="Arial" charset="0"/>
                          <a:cs typeface="Arial" charset="0"/>
                        </a:rPr>
                        <a:t>Public Sector</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1800" b="0" i="0" u="none" strike="noStrike" cap="none" normalizeH="0" baseline="0" dirty="0">
                          <a:ln>
                            <a:noFill/>
                          </a:ln>
                          <a:solidFill>
                            <a:schemeClr val="bg2"/>
                          </a:solidFill>
                          <a:effectLst/>
                          <a:latin typeface="Arial" charset="0"/>
                          <a:ea typeface="Arial" charset="0"/>
                          <a:cs typeface="Arial" charset="0"/>
                        </a:rPr>
                        <a:t>Retail</a:t>
                      </a:r>
                      <a:endParaRPr lang="en-US" dirty="0">
                        <a:solidFill>
                          <a:schemeClr val="bg2"/>
                        </a:solidFill>
                        <a:latin typeface="Arial" charset="0"/>
                        <a:ea typeface="Arial" charset="0"/>
                        <a:cs typeface="Arial" charset="0"/>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1800" b="0" i="0" u="none" strike="noStrike" cap="none" normalizeH="0" baseline="0" dirty="0">
                          <a:ln>
                            <a:noFill/>
                          </a:ln>
                          <a:solidFill>
                            <a:schemeClr val="bg2"/>
                          </a:solidFill>
                          <a:effectLst/>
                          <a:latin typeface="Arial" charset="0"/>
                          <a:ea typeface="Arial" charset="0"/>
                          <a:cs typeface="Arial" charset="0"/>
                        </a:rPr>
                        <a:t>Insurance</a:t>
                      </a:r>
                      <a:endParaRPr lang="en-US" dirty="0">
                        <a:solidFill>
                          <a:schemeClr val="bg2"/>
                        </a:solidFill>
                        <a:latin typeface="Arial" charset="0"/>
                        <a:ea typeface="Arial" charset="0"/>
                        <a:cs typeface="Arial" charset="0"/>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1800" b="0" i="0" u="none" strike="noStrike" cap="none" normalizeH="0" baseline="0" dirty="0">
                          <a:ln>
                            <a:noFill/>
                          </a:ln>
                          <a:solidFill>
                            <a:schemeClr val="bg2"/>
                          </a:solidFill>
                          <a:effectLst/>
                          <a:latin typeface="Arial" charset="0"/>
                          <a:ea typeface="Arial" charset="0"/>
                          <a:cs typeface="Arial" charset="0"/>
                        </a:rPr>
                        <a:t>Manufacturing</a:t>
                      </a:r>
                      <a:endParaRPr lang="en-US" dirty="0">
                        <a:solidFill>
                          <a:schemeClr val="bg2"/>
                        </a:solidFill>
                        <a:latin typeface="Arial" charset="0"/>
                        <a:ea typeface="Arial" charset="0"/>
                        <a:cs typeface="Arial" charset="0"/>
                      </a:endParaRPr>
                    </a:p>
                  </a:txBody>
                  <a:tcPr anchor="ctr">
                    <a:lnL w="12700" cap="flat" cmpd="sng" algn="ctr">
                      <a:solidFill>
                        <a:schemeClr val="accent6"/>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334797546"/>
                  </a:ext>
                </a:extLst>
              </a:tr>
              <a:tr h="2046533">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Trade Finance</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Cross currency payments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Mortgages</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Asset Registration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cs typeface="Arial" charset="0"/>
                        </a:rPr>
                        <a:t>Citizen Identity</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Medical records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Medicine supply chain</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Supply chain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Loyalty programs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Information sharing (supplier </a:t>
                      </a:r>
                      <a:r>
                        <a:rPr kumimoji="0" lang="mr-IN" sz="1400" b="0" i="0" u="none" strike="noStrike" cap="none" normalizeH="0" baseline="0" dirty="0">
                          <a:ln>
                            <a:noFill/>
                          </a:ln>
                          <a:solidFill>
                            <a:schemeClr val="tx1"/>
                          </a:solidFill>
                          <a:effectLst/>
                          <a:latin typeface="+mn-lt"/>
                          <a:ea typeface="Arial" charset="0"/>
                          <a:cs typeface="Arial" charset="0"/>
                        </a:rPr>
                        <a:t>–</a:t>
                      </a:r>
                      <a:r>
                        <a:rPr kumimoji="0" lang="en-US" sz="1400" b="0" i="0" u="none" strike="noStrike" cap="none" normalizeH="0" baseline="0" dirty="0">
                          <a:ln>
                            <a:noFill/>
                          </a:ln>
                          <a:solidFill>
                            <a:schemeClr val="tx1"/>
                          </a:solidFill>
                          <a:effectLst/>
                          <a:latin typeface="+mn-lt"/>
                          <a:ea typeface="Arial" charset="0"/>
                        </a:rPr>
                        <a:t> retailer) </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Claims processing</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Risk provenance</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Asset usage history</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Claims file</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Supply chain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Product parts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Arial" charset="0"/>
                        </a:rPr>
                        <a:t>Maintenance tracking</a:t>
                      </a:r>
                      <a:endParaRPr lang="en-US" sz="1400" dirty="0">
                        <a:solidFill>
                          <a:schemeClr val="tx1"/>
                        </a:solidFill>
                        <a:latin typeface="+mn-lt"/>
                      </a:endParaRPr>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19819417"/>
                  </a:ext>
                </a:extLst>
              </a:tr>
            </a:tbl>
          </a:graphicData>
        </a:graphic>
      </p:graphicFrame>
      <p:pic>
        <p:nvPicPr>
          <p:cNvPr id="6" name="Picture 5"/>
          <p:cNvPicPr>
            <a:picLocks noChangeAspect="1"/>
          </p:cNvPicPr>
          <p:nvPr/>
        </p:nvPicPr>
        <p:blipFill>
          <a:blip r:embed="rId3"/>
          <a:stretch>
            <a:fillRect/>
          </a:stretch>
        </p:blipFill>
        <p:spPr>
          <a:xfrm>
            <a:off x="1958182" y="2159107"/>
            <a:ext cx="1374648" cy="941832"/>
          </a:xfrm>
          <a:prstGeom prst="rect">
            <a:avLst/>
          </a:prstGeom>
        </p:spPr>
      </p:pic>
      <p:pic>
        <p:nvPicPr>
          <p:cNvPr id="7" name="Picture 6"/>
          <p:cNvPicPr>
            <a:picLocks noChangeAspect="1"/>
          </p:cNvPicPr>
          <p:nvPr/>
        </p:nvPicPr>
        <p:blipFill>
          <a:blip r:embed="rId4"/>
          <a:stretch>
            <a:fillRect/>
          </a:stretch>
        </p:blipFill>
        <p:spPr>
          <a:xfrm>
            <a:off x="3587691" y="2159107"/>
            <a:ext cx="1374648" cy="941832"/>
          </a:xfrm>
          <a:prstGeom prst="rect">
            <a:avLst/>
          </a:prstGeom>
        </p:spPr>
      </p:pic>
      <p:pic>
        <p:nvPicPr>
          <p:cNvPr id="8" name="Picture 7"/>
          <p:cNvPicPr>
            <a:picLocks noChangeAspect="1"/>
          </p:cNvPicPr>
          <p:nvPr/>
        </p:nvPicPr>
        <p:blipFill>
          <a:blip r:embed="rId5"/>
          <a:stretch>
            <a:fillRect/>
          </a:stretch>
        </p:blipFill>
        <p:spPr>
          <a:xfrm>
            <a:off x="6999104" y="2159107"/>
            <a:ext cx="1374648" cy="941832"/>
          </a:xfrm>
          <a:prstGeom prst="rect">
            <a:avLst/>
          </a:prstGeom>
        </p:spPr>
      </p:pic>
      <p:pic>
        <p:nvPicPr>
          <p:cNvPr id="9" name="Picture 8"/>
          <p:cNvPicPr>
            <a:picLocks noChangeAspect="1"/>
          </p:cNvPicPr>
          <p:nvPr/>
        </p:nvPicPr>
        <p:blipFill>
          <a:blip r:embed="rId6"/>
          <a:stretch>
            <a:fillRect/>
          </a:stretch>
        </p:blipFill>
        <p:spPr>
          <a:xfrm>
            <a:off x="8687230" y="2159107"/>
            <a:ext cx="1374648" cy="941832"/>
          </a:xfrm>
          <a:prstGeom prst="rect">
            <a:avLst/>
          </a:prstGeom>
        </p:spPr>
      </p:pic>
      <p:pic>
        <p:nvPicPr>
          <p:cNvPr id="10" name="Picture 9"/>
          <p:cNvPicPr>
            <a:picLocks noChangeAspect="1"/>
          </p:cNvPicPr>
          <p:nvPr/>
        </p:nvPicPr>
        <p:blipFill>
          <a:blip r:embed="rId7"/>
          <a:stretch>
            <a:fillRect/>
          </a:stretch>
        </p:blipFill>
        <p:spPr>
          <a:xfrm>
            <a:off x="5344021" y="2150583"/>
            <a:ext cx="1374648" cy="941832"/>
          </a:xfrm>
          <a:prstGeom prst="rect">
            <a:avLst/>
          </a:prstGeom>
        </p:spPr>
      </p:pic>
    </p:spTree>
    <p:extLst>
      <p:ext uri="{BB962C8B-B14F-4D97-AF65-F5344CB8AC3E}">
        <p14:creationId xmlns:p14="http://schemas.microsoft.com/office/powerpoint/2010/main" val="1365770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Key players for </a:t>
            </a:r>
            <a:r>
              <a:rPr lang="en-US" dirty="0" err="1" smtClean="0"/>
              <a:t>Blockchain</a:t>
            </a:r>
            <a:r>
              <a:rPr lang="en-US" dirty="0" smtClean="0"/>
              <a:t> adoption</a:t>
            </a:r>
            <a:endParaRPr lang="en-US" dirty="0"/>
          </a:p>
        </p:txBody>
      </p:sp>
      <p:sp>
        <p:nvSpPr>
          <p:cNvPr id="4" name="Text Placeholder 3"/>
          <p:cNvSpPr>
            <a:spLocks noGrp="1"/>
          </p:cNvSpPr>
          <p:nvPr>
            <p:ph type="body" sz="quarter" idx="11"/>
          </p:nvPr>
        </p:nvSpPr>
        <p:spPr/>
        <p:txBody>
          <a:bodyPr/>
          <a:lstStyle/>
          <a:p>
            <a:r>
              <a:rPr lang="en-US" dirty="0" smtClean="0"/>
              <a:t>You need one to start</a:t>
            </a:r>
            <a:endParaRPr lang="en-US" dirty="0"/>
          </a:p>
        </p:txBody>
      </p:sp>
      <p:graphicFrame>
        <p:nvGraphicFramePr>
          <p:cNvPr id="5" name="Group 140"/>
          <p:cNvGraphicFramePr>
            <a:graphicFrameLocks noGrp="1"/>
          </p:cNvGraphicFramePr>
          <p:nvPr>
            <p:extLst>
              <p:ext uri="{D42A27DB-BD31-4B8C-83A1-F6EECF244321}">
                <p14:modId xmlns:p14="http://schemas.microsoft.com/office/powerpoint/2010/main" val="621000312"/>
              </p:ext>
            </p:extLst>
          </p:nvPr>
        </p:nvGraphicFramePr>
        <p:xfrm>
          <a:off x="1929481" y="2267655"/>
          <a:ext cx="8610600" cy="3445828"/>
        </p:xfrm>
        <a:graphic>
          <a:graphicData uri="http://schemas.openxmlformats.org/drawingml/2006/table">
            <a:tbl>
              <a:tblPr/>
              <a:tblGrid>
                <a:gridCol w="2854325">
                  <a:extLst>
                    <a:ext uri="{9D8B030D-6E8A-4147-A177-3AD203B41FA5}">
                      <a16:colId xmlns="" xmlns:a16="http://schemas.microsoft.com/office/drawing/2014/main" val="20000"/>
                    </a:ext>
                  </a:extLst>
                </a:gridCol>
                <a:gridCol w="2776538">
                  <a:extLst>
                    <a:ext uri="{9D8B030D-6E8A-4147-A177-3AD203B41FA5}">
                      <a16:colId xmlns="" xmlns:a16="http://schemas.microsoft.com/office/drawing/2014/main" val="20001"/>
                    </a:ext>
                  </a:extLst>
                </a:gridCol>
                <a:gridCol w="2979737">
                  <a:extLst>
                    <a:ext uri="{9D8B030D-6E8A-4147-A177-3AD203B41FA5}">
                      <a16:colId xmlns="" xmlns:a16="http://schemas.microsoft.com/office/drawing/2014/main" val="20002"/>
                    </a:ext>
                  </a:extLst>
                </a:gridCol>
              </a:tblGrid>
              <a:tr h="120015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Arial" charset="0"/>
                        <a:ea typeface="Arial" charset="0"/>
                      </a:endParaRPr>
                    </a:p>
                  </a:txBody>
                  <a:tcPr anchor="ctr" horzOverflow="overflow">
                    <a:lnL>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Arial" charset="0"/>
                        <a:ea typeface="Arial" charset="0"/>
                      </a:endParaRPr>
                    </a:p>
                  </a:txBody>
                  <a:tcPr anchor="ctr" horzOverflow="overflow">
                    <a:lnL cap="flat">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Arial" charset="0"/>
                        <a:ea typeface="Arial" charset="0"/>
                      </a:endParaRPr>
                    </a:p>
                  </a:txBody>
                  <a:tcPr anchor="ctr" horzOverflow="overflow">
                    <a:lnL cap="flat">
                      <a:noFill/>
                    </a:lnL>
                    <a:lnR>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477838">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Regulator</a:t>
                      </a:r>
                    </a:p>
                  </a:txBody>
                  <a:tcPr anchor="b"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7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Industry Group</a:t>
                      </a:r>
                    </a:p>
                  </a:txBody>
                  <a:tcPr anchor="b"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Market Maker</a:t>
                      </a:r>
                    </a:p>
                  </a:txBody>
                  <a:tcPr anchor="b"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1743075">
                <a:tc>
                  <a:txBody>
                    <a:bodyPr/>
                    <a:lstStyle/>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An organization who enforces </a:t>
                      </a:r>
                      <a:br>
                        <a:rPr kumimoji="0" lang="en-US" sz="1300" b="0" i="0" u="none" strike="noStrike" cap="none" normalizeH="0" baseline="0" dirty="0">
                          <a:ln>
                            <a:noFill/>
                          </a:ln>
                          <a:solidFill>
                            <a:schemeClr val="tx1"/>
                          </a:solidFill>
                          <a:effectLst/>
                          <a:latin typeface="Arial" charset="0"/>
                          <a:ea typeface="Arial" charset="0"/>
                          <a:cs typeface="Arial" charset="0"/>
                        </a:rPr>
                      </a:br>
                      <a:r>
                        <a:rPr kumimoji="0" lang="en-US" sz="1300" b="0" i="0" u="none" strike="noStrike" cap="none" normalizeH="0" baseline="0" dirty="0">
                          <a:ln>
                            <a:noFill/>
                          </a:ln>
                          <a:solidFill>
                            <a:schemeClr val="tx1"/>
                          </a:solidFill>
                          <a:effectLst/>
                          <a:latin typeface="Arial" charset="0"/>
                          <a:ea typeface="Arial" charset="0"/>
                          <a:cs typeface="Arial" charset="0"/>
                        </a:rPr>
                        <a:t>the rules of play</a:t>
                      </a:r>
                    </a:p>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Regulators are keen to support Blockchain based innovations</a:t>
                      </a:r>
                    </a:p>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Concern is systemic risk – new technology, distributed data, security</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Often funded by members of a business network</a:t>
                      </a:r>
                    </a:p>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Provide technical advice on industry trends</a:t>
                      </a:r>
                    </a:p>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Arial" charset="0"/>
                          <a:ea typeface="Arial" charset="0"/>
                          <a:cs typeface="Arial" charset="0"/>
                        </a:rPr>
                        <a:t>Encourages best practice by making recommendations to members</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280988" marR="0" lvl="0" indent="-166688" algn="l" defTabSz="457200" rtl="0" eaLnBrk="1" fontAlgn="base" latinLnBrk="0" hangingPunct="1">
                        <a:lnSpc>
                          <a:spcPct val="95000"/>
                        </a:lnSpc>
                        <a:spcBef>
                          <a:spcPct val="5000"/>
                        </a:spcBef>
                        <a:spcAft>
                          <a:spcPts val="300"/>
                        </a:spcAft>
                        <a:buClrTx/>
                        <a:buSzTx/>
                        <a:buFont typeface="Arial" panose="020B0604020202020204" pitchFamily="34" charset="0"/>
                        <a:buChar char="•"/>
                        <a:tabLst>
                          <a:tab pos="625475" algn="l"/>
                        </a:tabLst>
                      </a:pPr>
                      <a:r>
                        <a:rPr kumimoji="0" lang="en-US" sz="1300" b="0" i="0" u="none" strike="noStrike" cap="none" normalizeH="0" baseline="0" dirty="0">
                          <a:ln>
                            <a:noFill/>
                          </a:ln>
                          <a:solidFill>
                            <a:schemeClr val="tx1"/>
                          </a:solidFill>
                          <a:effectLst/>
                          <a:latin typeface="Arial" charset="0"/>
                          <a:ea typeface="Arial" charset="0"/>
                          <a:cs typeface="Arial" charset="0"/>
                        </a:rPr>
                        <a:t>In financial markets, takes buy-side and sell-side to provide liquidity</a:t>
                      </a:r>
                    </a:p>
                    <a:p>
                      <a:pPr marL="280988" marR="0" lvl="0" indent="-166688" algn="l" defTabSz="457200" rtl="0" eaLnBrk="1" fontAlgn="base" latinLnBrk="0" hangingPunct="1">
                        <a:lnSpc>
                          <a:spcPct val="95000"/>
                        </a:lnSpc>
                        <a:spcBef>
                          <a:spcPct val="5000"/>
                        </a:spcBef>
                        <a:spcAft>
                          <a:spcPct val="5000"/>
                        </a:spcAft>
                        <a:buClrTx/>
                        <a:buSzTx/>
                        <a:buFont typeface="Arial" panose="020B0604020202020204" pitchFamily="34" charset="0"/>
                        <a:buChar char="•"/>
                        <a:tabLst>
                          <a:tab pos="625475" algn="l"/>
                        </a:tabLst>
                      </a:pPr>
                      <a:r>
                        <a:rPr kumimoji="0" lang="en-US" sz="1300" b="0" i="0" u="none" strike="noStrike" cap="none" normalizeH="0" baseline="0" dirty="0">
                          <a:ln>
                            <a:noFill/>
                          </a:ln>
                          <a:solidFill>
                            <a:schemeClr val="tx1"/>
                          </a:solidFill>
                          <a:effectLst/>
                          <a:latin typeface="Arial" charset="0"/>
                          <a:ea typeface="Arial" charset="0"/>
                          <a:cs typeface="Arial" charset="0"/>
                        </a:rPr>
                        <a:t>More generally, the organization </a:t>
                      </a:r>
                      <a:br>
                        <a:rPr kumimoji="0" lang="en-US" sz="1300" b="0" i="0" u="none" strike="noStrike" cap="none" normalizeH="0" baseline="0" dirty="0">
                          <a:ln>
                            <a:noFill/>
                          </a:ln>
                          <a:solidFill>
                            <a:schemeClr val="tx1"/>
                          </a:solidFill>
                          <a:effectLst/>
                          <a:latin typeface="Arial" charset="0"/>
                          <a:ea typeface="Arial" charset="0"/>
                          <a:cs typeface="Arial" charset="0"/>
                        </a:rPr>
                      </a:br>
                      <a:r>
                        <a:rPr kumimoji="0" lang="en-US" sz="1300" b="0" i="0" u="none" strike="noStrike" cap="none" normalizeH="0" baseline="0" dirty="0">
                          <a:ln>
                            <a:noFill/>
                          </a:ln>
                          <a:solidFill>
                            <a:schemeClr val="tx1"/>
                          </a:solidFill>
                          <a:effectLst/>
                          <a:latin typeface="Arial" charset="0"/>
                          <a:ea typeface="Arial" charset="0"/>
                          <a:cs typeface="Arial" charset="0"/>
                        </a:rPr>
                        <a:t>who innovates</a:t>
                      </a:r>
                    </a:p>
                    <a:p>
                      <a:pPr marL="114300" marR="0" lvl="0" indent="0" algn="l" defTabSz="457200" rtl="0" eaLnBrk="1" fontAlgn="base" latinLnBrk="0" hangingPunct="1">
                        <a:lnSpc>
                          <a:spcPct val="95000"/>
                        </a:lnSpc>
                        <a:spcBef>
                          <a:spcPct val="5000"/>
                        </a:spcBef>
                        <a:spcAft>
                          <a:spcPct val="5000"/>
                        </a:spcAft>
                        <a:buClrTx/>
                        <a:buSzTx/>
                        <a:buFontTx/>
                        <a:buNone/>
                        <a:tabLst>
                          <a:tab pos="280988" algn="l"/>
                          <a:tab pos="515938" algn="l"/>
                        </a:tabLst>
                      </a:pPr>
                      <a:r>
                        <a:rPr kumimoji="0" lang="en-US" sz="1200" b="0" i="0" u="none" strike="noStrike" cap="none" normalizeH="0" baseline="0" dirty="0">
                          <a:ln>
                            <a:noFill/>
                          </a:ln>
                          <a:solidFill>
                            <a:schemeClr val="tx1"/>
                          </a:solidFill>
                          <a:effectLst/>
                          <a:latin typeface="Arial" charset="0"/>
                          <a:ea typeface="Arial" charset="0"/>
                          <a:cs typeface="Arial" charset="0"/>
                        </a:rPr>
                        <a:t>	</a:t>
                      </a:r>
                      <a:r>
                        <a:rPr kumimoji="0" lang="en-US" sz="1100" b="0" i="0" u="none" strike="noStrike" cap="none" normalizeH="0" baseline="0" dirty="0">
                          <a:ln>
                            <a:noFill/>
                          </a:ln>
                          <a:solidFill>
                            <a:schemeClr val="tx1"/>
                          </a:solidFill>
                          <a:effectLst/>
                          <a:latin typeface="Arial" charset="0"/>
                          <a:ea typeface="Arial" charset="0"/>
                          <a:cs typeface="Arial" charset="0"/>
                        </a:rPr>
                        <a:t>-	Creates a new good or service, 				and business process (likely)</a:t>
                      </a:r>
                    </a:p>
                    <a:p>
                      <a:pPr marL="114300" marR="0" lvl="0" indent="0" algn="l" defTabSz="457200" rtl="0" eaLnBrk="1" fontAlgn="base" latinLnBrk="0" hangingPunct="1">
                        <a:lnSpc>
                          <a:spcPct val="95000"/>
                        </a:lnSpc>
                        <a:spcBef>
                          <a:spcPct val="5000"/>
                        </a:spcBef>
                        <a:spcAft>
                          <a:spcPct val="5000"/>
                        </a:spcAft>
                        <a:buClrTx/>
                        <a:buSzTx/>
                        <a:buFontTx/>
                        <a:buNone/>
                        <a:tabLst>
                          <a:tab pos="280988" algn="l"/>
                          <a:tab pos="515938" algn="l"/>
                        </a:tabLst>
                      </a:pPr>
                      <a:r>
                        <a:rPr kumimoji="0" lang="en-US" sz="1100" b="0" i="0" u="none" strike="noStrike" cap="none" normalizeH="0" baseline="0" dirty="0">
                          <a:ln>
                            <a:noFill/>
                          </a:ln>
                          <a:solidFill>
                            <a:schemeClr val="tx1"/>
                          </a:solidFill>
                          <a:effectLst/>
                          <a:latin typeface="Arial" charset="0"/>
                          <a:ea typeface="Arial" charset="0"/>
                          <a:cs typeface="Arial" charset="0"/>
                        </a:rPr>
                        <a:t>	-	Creates a new business process 			for an existing good or service</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2"/>
                  </a:ext>
                </a:extLst>
              </a:tr>
            </a:tbl>
          </a:graphicData>
        </a:graphic>
      </p:graphicFrame>
      <p:pic>
        <p:nvPicPr>
          <p:cNvPr id="6" name="Picture 5"/>
          <p:cNvPicPr>
            <a:picLocks noChangeAspect="1"/>
          </p:cNvPicPr>
          <p:nvPr/>
        </p:nvPicPr>
        <p:blipFill>
          <a:blip r:embed="rId3"/>
          <a:stretch>
            <a:fillRect/>
          </a:stretch>
        </p:blipFill>
        <p:spPr>
          <a:xfrm>
            <a:off x="2092549" y="2348881"/>
            <a:ext cx="2569464" cy="1124712"/>
          </a:xfrm>
          <a:prstGeom prst="rect">
            <a:avLst/>
          </a:prstGeom>
        </p:spPr>
      </p:pic>
      <p:pic>
        <p:nvPicPr>
          <p:cNvPr id="7" name="Picture 6"/>
          <p:cNvPicPr>
            <a:picLocks noChangeAspect="1"/>
          </p:cNvPicPr>
          <p:nvPr/>
        </p:nvPicPr>
        <p:blipFill>
          <a:blip r:embed="rId4"/>
          <a:stretch>
            <a:fillRect/>
          </a:stretch>
        </p:blipFill>
        <p:spPr>
          <a:xfrm>
            <a:off x="4879817" y="2348881"/>
            <a:ext cx="2569464" cy="1124712"/>
          </a:xfrm>
          <a:prstGeom prst="rect">
            <a:avLst/>
          </a:prstGeom>
        </p:spPr>
      </p:pic>
      <p:pic>
        <p:nvPicPr>
          <p:cNvPr id="8" name="Picture 7"/>
          <p:cNvPicPr>
            <a:picLocks noChangeAspect="1"/>
          </p:cNvPicPr>
          <p:nvPr/>
        </p:nvPicPr>
        <p:blipFill>
          <a:blip r:embed="rId5"/>
          <a:stretch>
            <a:fillRect/>
          </a:stretch>
        </p:blipFill>
        <p:spPr>
          <a:xfrm>
            <a:off x="7722168" y="2348881"/>
            <a:ext cx="2569464" cy="1124712"/>
          </a:xfrm>
          <a:prstGeom prst="rect">
            <a:avLst/>
          </a:prstGeom>
        </p:spPr>
      </p:pic>
    </p:spTree>
    <p:extLst>
      <p:ext uri="{BB962C8B-B14F-4D97-AF65-F5344CB8AC3E}">
        <p14:creationId xmlns:p14="http://schemas.microsoft.com/office/powerpoint/2010/main" val="1974107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smtClean="0"/>
              <a:t>What </a:t>
            </a:r>
            <a:r>
              <a:rPr lang="en-US" dirty="0" err="1" smtClean="0"/>
              <a:t>Blockchain</a:t>
            </a:r>
            <a:r>
              <a:rPr lang="en-US" dirty="0" smtClean="0"/>
              <a:t> Isn’t</a:t>
            </a:r>
            <a:endParaRPr lang="en-US" dirty="0"/>
          </a:p>
        </p:txBody>
      </p:sp>
      <p:sp>
        <p:nvSpPr>
          <p:cNvPr id="3" name="Text Placeholder 2"/>
          <p:cNvSpPr>
            <a:spLocks noGrp="1"/>
          </p:cNvSpPr>
          <p:nvPr>
            <p:ph type="body" idx="1"/>
          </p:nvPr>
        </p:nvSpPr>
        <p:spPr/>
        <p:txBody>
          <a:bodyPr/>
          <a:lstStyle/>
          <a:p>
            <a:r>
              <a:rPr lang="en-US" dirty="0" smtClean="0"/>
              <a:t>Some misconceptions and misunderstandings of </a:t>
            </a:r>
            <a:r>
              <a:rPr lang="en-US" dirty="0" err="1" smtClean="0"/>
              <a:t>Blockchain</a:t>
            </a:r>
            <a:endParaRPr lang="en-US" dirty="0"/>
          </a:p>
        </p:txBody>
      </p:sp>
    </p:spTree>
    <p:extLst>
      <p:ext uri="{BB962C8B-B14F-4D97-AF65-F5344CB8AC3E}">
        <p14:creationId xmlns:p14="http://schemas.microsoft.com/office/powerpoint/2010/main" val="18096842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mage result for david letterman's top 10 list"/>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241647" y="1359963"/>
            <a:ext cx="6878971" cy="52049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1"/>
          </p:nvPr>
        </p:nvSpPr>
        <p:spPr/>
        <p:txBody>
          <a:bodyPr/>
          <a:lstStyle/>
          <a:p>
            <a:pPr marL="457200" indent="-457200">
              <a:buFont typeface="+mj-lt"/>
              <a:buAutoNum type="arabicPeriod"/>
            </a:pPr>
            <a:r>
              <a:rPr lang="en-US" sz="2400" dirty="0" smtClean="0"/>
              <a:t>Bitcoin</a:t>
            </a:r>
          </a:p>
          <a:p>
            <a:pPr marL="457200" indent="-457200">
              <a:buFont typeface="+mj-lt"/>
              <a:buAutoNum type="arabicPeriod"/>
            </a:pPr>
            <a:r>
              <a:rPr lang="en-US" sz="2400" dirty="0" smtClean="0"/>
              <a:t>(totally) mature</a:t>
            </a:r>
          </a:p>
          <a:p>
            <a:pPr marL="457200" indent="-457200">
              <a:buFont typeface="+mj-lt"/>
              <a:buAutoNum type="arabicPeriod"/>
            </a:pPr>
            <a:r>
              <a:rPr lang="en-US" sz="2400" dirty="0" smtClean="0"/>
              <a:t>a product</a:t>
            </a:r>
          </a:p>
          <a:p>
            <a:pPr marL="457200" indent="-457200">
              <a:buFont typeface="+mj-lt"/>
              <a:buAutoNum type="arabicPeriod"/>
            </a:pPr>
            <a:r>
              <a:rPr lang="en-US" sz="2400" dirty="0" smtClean="0"/>
              <a:t>needed when there is no network</a:t>
            </a:r>
          </a:p>
          <a:p>
            <a:pPr marL="457200" indent="-457200">
              <a:buFont typeface="+mj-lt"/>
              <a:buAutoNum type="arabicPeriod"/>
            </a:pPr>
            <a:r>
              <a:rPr lang="en-US" sz="2400" dirty="0" smtClean="0"/>
              <a:t>a transaction processing system replacement</a:t>
            </a:r>
            <a:endParaRPr lang="en-US" sz="2400" dirty="0"/>
          </a:p>
        </p:txBody>
      </p:sp>
      <p:sp>
        <p:nvSpPr>
          <p:cNvPr id="6" name="Text Placeholder 5"/>
          <p:cNvSpPr>
            <a:spLocks noGrp="1"/>
          </p:cNvSpPr>
          <p:nvPr>
            <p:ph type="body" sz="quarter" idx="10"/>
          </p:nvPr>
        </p:nvSpPr>
        <p:spPr/>
        <p:txBody>
          <a:bodyPr/>
          <a:lstStyle/>
          <a:p>
            <a:r>
              <a:rPr lang="en-US" dirty="0" smtClean="0"/>
              <a:t>What </a:t>
            </a:r>
            <a:r>
              <a:rPr lang="en-US" dirty="0" err="1" smtClean="0"/>
              <a:t>Blockchain</a:t>
            </a:r>
            <a:r>
              <a:rPr lang="en-US" dirty="0" smtClean="0"/>
              <a:t> Isn’t</a:t>
            </a:r>
            <a:endParaRPr lang="en-US" dirty="0"/>
          </a:p>
        </p:txBody>
      </p:sp>
      <p:sp>
        <p:nvSpPr>
          <p:cNvPr id="8" name="Content Placeholder 7"/>
          <p:cNvSpPr>
            <a:spLocks noGrp="1"/>
          </p:cNvSpPr>
          <p:nvPr>
            <p:ph sz="half" idx="13"/>
          </p:nvPr>
        </p:nvSpPr>
        <p:spPr/>
        <p:txBody>
          <a:bodyPr/>
          <a:lstStyle/>
          <a:p>
            <a:pPr marL="457200" indent="-457200">
              <a:buFont typeface="+mj-lt"/>
              <a:buAutoNum type="arabicPeriod" startAt="6"/>
            </a:pPr>
            <a:r>
              <a:rPr lang="en-US" sz="2400" dirty="0" smtClean="0"/>
              <a:t>a distributed database replacement</a:t>
            </a:r>
          </a:p>
          <a:p>
            <a:pPr marL="457200" indent="-457200">
              <a:buFont typeface="+mj-lt"/>
              <a:buAutoNum type="arabicPeriod" startAt="6"/>
            </a:pPr>
            <a:r>
              <a:rPr lang="en-US" sz="2400" dirty="0" smtClean="0"/>
              <a:t>a secure messaging replacement</a:t>
            </a:r>
          </a:p>
          <a:p>
            <a:pPr marL="457200" indent="-457200">
              <a:buFont typeface="+mj-lt"/>
              <a:buAutoNum type="arabicPeriod" startAt="6"/>
            </a:pPr>
            <a:r>
              <a:rPr lang="en-US" sz="2400" dirty="0"/>
              <a:t>j</a:t>
            </a:r>
            <a:r>
              <a:rPr lang="en-US" sz="2400" dirty="0" smtClean="0"/>
              <a:t>ust about cryptocurrency</a:t>
            </a:r>
          </a:p>
          <a:p>
            <a:pPr marL="457200" indent="-457200">
              <a:buFont typeface="+mj-lt"/>
              <a:buAutoNum type="arabicPeriod" startAt="6"/>
            </a:pPr>
            <a:r>
              <a:rPr lang="en-US" sz="2400" dirty="0" smtClean="0"/>
              <a:t>usually suited for high-volume, low-value transactions</a:t>
            </a:r>
          </a:p>
          <a:p>
            <a:pPr marL="457200" indent="-457200">
              <a:buFont typeface="+mj-lt"/>
              <a:buAutoNum type="arabicPeriod" startAt="6"/>
            </a:pPr>
            <a:r>
              <a:rPr lang="en-US" sz="2400" dirty="0" smtClean="0"/>
              <a:t>(necessarily) anonymous</a:t>
            </a:r>
            <a:endParaRPr lang="en-US" sz="2400" dirty="0"/>
          </a:p>
        </p:txBody>
      </p:sp>
      <p:sp>
        <p:nvSpPr>
          <p:cNvPr id="7" name="Text Placeholder 6"/>
          <p:cNvSpPr>
            <a:spLocks noGrp="1"/>
          </p:cNvSpPr>
          <p:nvPr>
            <p:ph type="body" sz="quarter" idx="11"/>
          </p:nvPr>
        </p:nvSpPr>
        <p:spPr/>
        <p:txBody>
          <a:bodyPr/>
          <a:lstStyle/>
          <a:p>
            <a:r>
              <a:rPr lang="en-US" dirty="0" err="1" smtClean="0"/>
              <a:t>Blockchain</a:t>
            </a:r>
            <a:r>
              <a:rPr lang="en-US" dirty="0" smtClean="0"/>
              <a:t> is not</a:t>
            </a:r>
            <a:r>
              <a:rPr lang="mr-IN" dirty="0" smtClean="0"/>
              <a:t>…</a:t>
            </a:r>
            <a:endParaRPr lang="en-US" dirty="0"/>
          </a:p>
        </p:txBody>
      </p:sp>
    </p:spTree>
    <p:extLst>
      <p:ext uri="{BB962C8B-B14F-4D97-AF65-F5344CB8AC3E}">
        <p14:creationId xmlns:p14="http://schemas.microsoft.com/office/powerpoint/2010/main" val="125101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err="1" smtClean="0"/>
              <a:t>Blockchain</a:t>
            </a:r>
            <a:r>
              <a:rPr lang="en-US" dirty="0" smtClean="0"/>
              <a:t> for Business</a:t>
            </a:r>
            <a:endParaRPr lang="en-US" dirty="0"/>
          </a:p>
        </p:txBody>
      </p:sp>
      <p:sp>
        <p:nvSpPr>
          <p:cNvPr id="3" name="Text Placeholder 2"/>
          <p:cNvSpPr>
            <a:spLocks noGrp="1"/>
          </p:cNvSpPr>
          <p:nvPr>
            <p:ph type="body" idx="1"/>
          </p:nvPr>
        </p:nvSpPr>
        <p:spPr/>
        <p:txBody>
          <a:bodyPr/>
          <a:lstStyle/>
          <a:p>
            <a:r>
              <a:rPr lang="en-US" dirty="0" smtClean="0"/>
              <a:t>Using </a:t>
            </a:r>
            <a:r>
              <a:rPr lang="en-US" dirty="0" err="1" smtClean="0"/>
              <a:t>Blockchain</a:t>
            </a:r>
            <a:r>
              <a:rPr lang="en-US" dirty="0" smtClean="0"/>
              <a:t> to build trust</a:t>
            </a:r>
            <a:endParaRPr lang="en-US" dirty="0"/>
          </a:p>
        </p:txBody>
      </p:sp>
    </p:spTree>
    <p:extLst>
      <p:ext uri="{BB962C8B-B14F-4D97-AF65-F5344CB8AC3E}">
        <p14:creationId xmlns:p14="http://schemas.microsoft.com/office/powerpoint/2010/main" val="1563000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Blockchain</a:t>
            </a:r>
            <a:r>
              <a:rPr lang="en-US" dirty="0" smtClean="0"/>
              <a:t> for Business</a:t>
            </a:r>
            <a:endParaRPr lang="en-US" dirty="0"/>
          </a:p>
        </p:txBody>
      </p:sp>
      <p:sp>
        <p:nvSpPr>
          <p:cNvPr id="4" name="Text Placeholder 3"/>
          <p:cNvSpPr>
            <a:spLocks noGrp="1"/>
          </p:cNvSpPr>
          <p:nvPr>
            <p:ph type="body" sz="quarter" idx="11"/>
          </p:nvPr>
        </p:nvSpPr>
        <p:spPr/>
        <p:txBody>
          <a:bodyPr/>
          <a:lstStyle/>
          <a:p>
            <a:r>
              <a:rPr lang="en-US" dirty="0" smtClean="0"/>
              <a:t>Requires trust</a:t>
            </a:r>
            <a:endParaRPr lang="en-US" dirty="0"/>
          </a:p>
        </p:txBody>
      </p:sp>
      <p:pic>
        <p:nvPicPr>
          <p:cNvPr id="5" name="Picture 4"/>
          <p:cNvPicPr>
            <a:picLocks noChangeAspect="1"/>
          </p:cNvPicPr>
          <p:nvPr/>
        </p:nvPicPr>
        <p:blipFill>
          <a:blip r:embed="rId3"/>
          <a:stretch>
            <a:fillRect/>
          </a:stretch>
        </p:blipFill>
        <p:spPr>
          <a:xfrm>
            <a:off x="6207108" y="4008485"/>
            <a:ext cx="2209800" cy="1731264"/>
          </a:xfrm>
          <a:prstGeom prst="rect">
            <a:avLst/>
          </a:prstGeom>
        </p:spPr>
      </p:pic>
      <p:pic>
        <p:nvPicPr>
          <p:cNvPr id="6" name="Picture 5"/>
          <p:cNvPicPr>
            <a:picLocks noChangeAspect="1"/>
          </p:cNvPicPr>
          <p:nvPr/>
        </p:nvPicPr>
        <p:blipFill>
          <a:blip r:embed="rId4"/>
          <a:stretch>
            <a:fillRect/>
          </a:stretch>
        </p:blipFill>
        <p:spPr>
          <a:xfrm>
            <a:off x="3762831" y="3999657"/>
            <a:ext cx="2209800" cy="1731264"/>
          </a:xfrm>
          <a:prstGeom prst="rect">
            <a:avLst/>
          </a:prstGeom>
        </p:spPr>
      </p:pic>
      <p:pic>
        <p:nvPicPr>
          <p:cNvPr id="7" name="Picture 6"/>
          <p:cNvPicPr>
            <a:picLocks noChangeAspect="1"/>
          </p:cNvPicPr>
          <p:nvPr/>
        </p:nvPicPr>
        <p:blipFill>
          <a:blip r:embed="rId5"/>
          <a:stretch>
            <a:fillRect/>
          </a:stretch>
        </p:blipFill>
        <p:spPr>
          <a:xfrm>
            <a:off x="6215476" y="2279924"/>
            <a:ext cx="2209800" cy="1731264"/>
          </a:xfrm>
          <a:prstGeom prst="rect">
            <a:avLst/>
          </a:prstGeom>
        </p:spPr>
      </p:pic>
      <p:pic>
        <p:nvPicPr>
          <p:cNvPr id="8" name="Picture 7"/>
          <p:cNvPicPr>
            <a:picLocks noChangeAspect="1"/>
          </p:cNvPicPr>
          <p:nvPr/>
        </p:nvPicPr>
        <p:blipFill>
          <a:blip r:embed="rId6"/>
          <a:stretch>
            <a:fillRect/>
          </a:stretch>
        </p:blipFill>
        <p:spPr>
          <a:xfrm>
            <a:off x="3765359" y="2280746"/>
            <a:ext cx="2209800" cy="1731264"/>
          </a:xfrm>
          <a:prstGeom prst="rect">
            <a:avLst/>
          </a:prstGeom>
        </p:spPr>
      </p:pic>
      <p:pic>
        <p:nvPicPr>
          <p:cNvPr id="9" name="Picture 50" descr="bc_for_biz_ledg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51670" y="2477595"/>
            <a:ext cx="1873250" cy="1309688"/>
          </a:xfrm>
          <a:prstGeom prst="rect">
            <a:avLst/>
          </a:prstGeom>
          <a:noFill/>
        </p:spPr>
      </p:pic>
      <p:pic>
        <p:nvPicPr>
          <p:cNvPr id="10" name="Picture 51" descr="bc_for_biz_0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77083" y="2491787"/>
            <a:ext cx="1873250" cy="1309688"/>
          </a:xfrm>
          <a:prstGeom prst="rect">
            <a:avLst/>
          </a:prstGeom>
          <a:noFill/>
          <a:ln w="9525">
            <a:noFill/>
            <a:miter lim="800000"/>
            <a:headEnd/>
            <a:tailEnd/>
          </a:ln>
        </p:spPr>
      </p:pic>
      <p:sp>
        <p:nvSpPr>
          <p:cNvPr id="11" name="Rectangle 16"/>
          <p:cNvSpPr>
            <a:spLocks noChangeArrowheads="1"/>
          </p:cNvSpPr>
          <p:nvPr/>
        </p:nvSpPr>
        <p:spPr bwMode="auto">
          <a:xfrm>
            <a:off x="1705166" y="2717212"/>
            <a:ext cx="1995488" cy="682625"/>
          </a:xfrm>
          <a:prstGeom prst="rect">
            <a:avLst/>
          </a:prstGeom>
          <a:noFill/>
          <a:ln w="25400" algn="ctr">
            <a:noFill/>
            <a:miter lim="800000"/>
            <a:headEnd/>
            <a:tailEnd/>
          </a:ln>
        </p:spPr>
        <p:txBody>
          <a:bodyPr anchor="ctr"/>
          <a:lstStyle/>
          <a:p>
            <a:pPr algn="r"/>
            <a:r>
              <a:rPr lang="en-GB" sz="1500" dirty="0">
                <a:solidFill>
                  <a:srgbClr val="000000"/>
                </a:solidFill>
                <a:latin typeface="Arial" charset="0"/>
                <a:ea typeface="Arial" charset="0"/>
                <a:cs typeface="Arial" charset="0"/>
              </a:rPr>
              <a:t>Append-only distributed system of record shared across business network</a:t>
            </a:r>
          </a:p>
        </p:txBody>
      </p:sp>
      <p:sp>
        <p:nvSpPr>
          <p:cNvPr id="12" name="Rectangle 11"/>
          <p:cNvSpPr>
            <a:spLocks noChangeArrowheads="1"/>
          </p:cNvSpPr>
          <p:nvPr/>
        </p:nvSpPr>
        <p:spPr bwMode="auto">
          <a:xfrm>
            <a:off x="8453724" y="2653808"/>
            <a:ext cx="1393455" cy="1006475"/>
          </a:xfrm>
          <a:prstGeom prst="rect">
            <a:avLst/>
          </a:prstGeom>
          <a:noFill/>
          <a:ln w="25400" algn="ctr">
            <a:noFill/>
            <a:miter lim="800000"/>
            <a:headEnd/>
            <a:tailEnd/>
          </a:ln>
        </p:spPr>
        <p:txBody>
          <a:bodyPr anchor="ctr"/>
          <a:lstStyle/>
          <a:p>
            <a:r>
              <a:rPr lang="en-GB" sz="1500" dirty="0">
                <a:solidFill>
                  <a:srgbClr val="0064FF"/>
                </a:solidFill>
                <a:latin typeface="Arial" charset="0"/>
                <a:ea typeface="Arial" charset="0"/>
                <a:cs typeface="Arial" charset="0"/>
              </a:rPr>
              <a:t>Business </a:t>
            </a:r>
            <a:r>
              <a:rPr lang="en-GB" sz="1500">
                <a:solidFill>
                  <a:srgbClr val="0064FF"/>
                </a:solidFill>
                <a:latin typeface="Arial" charset="0"/>
                <a:ea typeface="Arial" charset="0"/>
                <a:cs typeface="Arial" charset="0"/>
              </a:rPr>
              <a:t>terms </a:t>
            </a:r>
            <a:r>
              <a:rPr lang="en-GB" sz="1500" smtClean="0">
                <a:solidFill>
                  <a:srgbClr val="0064FF"/>
                </a:solidFill>
                <a:latin typeface="Arial" charset="0"/>
                <a:ea typeface="Arial" charset="0"/>
                <a:cs typeface="Arial" charset="0"/>
              </a:rPr>
              <a:t>executed </a:t>
            </a:r>
            <a:r>
              <a:rPr lang="en-GB" sz="1500" dirty="0">
                <a:solidFill>
                  <a:srgbClr val="0064FF"/>
                </a:solidFill>
                <a:latin typeface="Arial" charset="0"/>
                <a:ea typeface="Arial" charset="0"/>
                <a:cs typeface="Arial" charset="0"/>
              </a:rPr>
              <a:t>with transactions</a:t>
            </a:r>
          </a:p>
        </p:txBody>
      </p:sp>
      <p:sp>
        <p:nvSpPr>
          <p:cNvPr id="13" name="Rectangle 12"/>
          <p:cNvSpPr>
            <a:spLocks noChangeArrowheads="1"/>
          </p:cNvSpPr>
          <p:nvPr/>
        </p:nvSpPr>
        <p:spPr bwMode="auto">
          <a:xfrm>
            <a:off x="8416908" y="4354785"/>
            <a:ext cx="1842891" cy="927326"/>
          </a:xfrm>
          <a:prstGeom prst="rect">
            <a:avLst/>
          </a:prstGeom>
          <a:noFill/>
          <a:ln w="25400" algn="ctr">
            <a:noFill/>
            <a:miter lim="800000"/>
            <a:headEnd/>
            <a:tailEnd/>
          </a:ln>
        </p:spPr>
        <p:txBody>
          <a:bodyPr anchor="ctr"/>
          <a:lstStyle/>
          <a:p>
            <a:r>
              <a:rPr lang="en-GB" sz="1500" dirty="0">
                <a:solidFill>
                  <a:srgbClr val="272727"/>
                </a:solidFill>
                <a:latin typeface="Arial" charset="0"/>
                <a:ea typeface="Arial" charset="0"/>
                <a:cs typeface="Arial" charset="0"/>
              </a:rPr>
              <a:t>Transactions are </a:t>
            </a:r>
            <a:r>
              <a:rPr lang="en-GB" sz="1500" dirty="0" smtClean="0">
                <a:solidFill>
                  <a:srgbClr val="272727"/>
                </a:solidFill>
                <a:latin typeface="Arial" charset="0"/>
                <a:ea typeface="Arial" charset="0"/>
                <a:cs typeface="Arial" charset="0"/>
              </a:rPr>
              <a:t>provably endorsed </a:t>
            </a:r>
            <a:r>
              <a:rPr lang="en-GB" sz="1500" dirty="0">
                <a:solidFill>
                  <a:srgbClr val="272727"/>
                </a:solidFill>
                <a:latin typeface="Arial" charset="0"/>
                <a:ea typeface="Arial" charset="0"/>
                <a:cs typeface="Arial" charset="0"/>
              </a:rPr>
              <a:t>by relevant participants</a:t>
            </a:r>
          </a:p>
        </p:txBody>
      </p:sp>
      <p:sp>
        <p:nvSpPr>
          <p:cNvPr id="14" name="Rectangle 13"/>
          <p:cNvSpPr>
            <a:spLocks noChangeArrowheads="1"/>
          </p:cNvSpPr>
          <p:nvPr/>
        </p:nvSpPr>
        <p:spPr bwMode="auto">
          <a:xfrm>
            <a:off x="2256970" y="4345878"/>
            <a:ext cx="1508751" cy="896937"/>
          </a:xfrm>
          <a:prstGeom prst="rect">
            <a:avLst/>
          </a:prstGeom>
          <a:noFill/>
          <a:ln w="25400" algn="ctr">
            <a:noFill/>
            <a:miter lim="800000"/>
            <a:headEnd/>
            <a:tailEnd/>
          </a:ln>
        </p:spPr>
        <p:txBody>
          <a:bodyPr anchor="ctr"/>
          <a:lstStyle/>
          <a:p>
            <a:pPr algn="r"/>
            <a:r>
              <a:rPr lang="en-GB" sz="1500" smtClean="0">
                <a:solidFill>
                  <a:srgbClr val="000E5E"/>
                </a:solidFill>
                <a:latin typeface="Arial" charset="0"/>
                <a:ea typeface="Arial" charset="0"/>
                <a:cs typeface="Arial" charset="0"/>
              </a:rPr>
              <a:t>Transactions </a:t>
            </a:r>
            <a:r>
              <a:rPr lang="en-GB" sz="1500" dirty="0">
                <a:solidFill>
                  <a:srgbClr val="000E5E"/>
                </a:solidFill>
                <a:latin typeface="Arial" charset="0"/>
                <a:ea typeface="Arial" charset="0"/>
                <a:cs typeface="Arial" charset="0"/>
              </a:rPr>
              <a:t>are secure </a:t>
            </a:r>
            <a:r>
              <a:rPr lang="en-GB" sz="1500" smtClean="0">
                <a:solidFill>
                  <a:srgbClr val="000E5E"/>
                </a:solidFill>
                <a:latin typeface="Arial" charset="0"/>
                <a:ea typeface="Arial" charset="0"/>
                <a:cs typeface="Arial" charset="0"/>
              </a:rPr>
              <a:t>with appropriate visibility</a:t>
            </a:r>
            <a:endParaRPr lang="en-GB" sz="1500" dirty="0">
              <a:solidFill>
                <a:srgbClr val="000E5E"/>
              </a:solidFill>
              <a:latin typeface="Arial" charset="0"/>
              <a:ea typeface="Arial" charset="0"/>
              <a:cs typeface="Arial" charset="0"/>
            </a:endParaRPr>
          </a:p>
        </p:txBody>
      </p:sp>
      <p:sp>
        <p:nvSpPr>
          <p:cNvPr id="15" name="Rectangle 6"/>
          <p:cNvSpPr>
            <a:spLocks noChangeArrowheads="1"/>
          </p:cNvSpPr>
          <p:nvPr/>
        </p:nvSpPr>
        <p:spPr bwMode="auto">
          <a:xfrm>
            <a:off x="6375496" y="2490200"/>
            <a:ext cx="1876425" cy="1312862"/>
          </a:xfrm>
          <a:prstGeom prst="rect">
            <a:avLst/>
          </a:prstGeom>
          <a:solidFill>
            <a:srgbClr val="0064FF">
              <a:alpha val="64706"/>
            </a:srgbClr>
          </a:solidFill>
          <a:ln w="19050">
            <a:noFill/>
            <a:miter lim="800000"/>
            <a:headEnd/>
            <a:tailEnd/>
          </a:ln>
        </p:spPr>
        <p:txBody>
          <a:bodyPr wrap="none" anchor="ctr"/>
          <a:lstStyle/>
          <a:p>
            <a:endParaRPr lang="en-US" dirty="0">
              <a:solidFill>
                <a:srgbClr val="000000"/>
              </a:solidFill>
              <a:latin typeface="Arial" charset="0"/>
              <a:ea typeface="Arial" charset="0"/>
              <a:cs typeface="Arial" charset="0"/>
            </a:endParaRPr>
          </a:p>
        </p:txBody>
      </p:sp>
      <p:pic>
        <p:nvPicPr>
          <p:cNvPr id="16" name="Picture 77" descr="bc_for_biz_0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37478" y="4202444"/>
            <a:ext cx="1878012" cy="1312862"/>
          </a:xfrm>
          <a:prstGeom prst="rect">
            <a:avLst/>
          </a:prstGeom>
          <a:noFill/>
          <a:ln w="9525">
            <a:noFill/>
            <a:miter lim="800000"/>
            <a:headEnd/>
            <a:tailEnd/>
          </a:ln>
        </p:spPr>
      </p:pic>
      <p:sp>
        <p:nvSpPr>
          <p:cNvPr id="17" name="Rectangle 5"/>
          <p:cNvSpPr>
            <a:spLocks noChangeArrowheads="1"/>
          </p:cNvSpPr>
          <p:nvPr/>
        </p:nvSpPr>
        <p:spPr bwMode="auto">
          <a:xfrm>
            <a:off x="3929518" y="4202443"/>
            <a:ext cx="1876425" cy="1312863"/>
          </a:xfrm>
          <a:prstGeom prst="rect">
            <a:avLst/>
          </a:prstGeom>
          <a:solidFill>
            <a:schemeClr val="tx2">
              <a:alpha val="65000"/>
            </a:schemeClr>
          </a:solidFill>
          <a:ln w="19050">
            <a:noFill/>
            <a:miter lim="800000"/>
            <a:headEnd/>
            <a:tailEnd/>
          </a:ln>
        </p:spPr>
        <p:txBody>
          <a:bodyPr wrap="none" anchor="ctr"/>
          <a:lstStyle/>
          <a:p>
            <a:endParaRPr lang="en-US" dirty="0">
              <a:solidFill>
                <a:srgbClr val="000000"/>
              </a:solidFill>
              <a:latin typeface="Arial" charset="0"/>
              <a:ea typeface="Arial" charset="0"/>
              <a:cs typeface="Arial" charset="0"/>
            </a:endParaRPr>
          </a:p>
        </p:txBody>
      </p:sp>
      <p:sp>
        <p:nvSpPr>
          <p:cNvPr id="18" name="Text Box 78"/>
          <p:cNvSpPr txBox="1">
            <a:spLocks noChangeArrowheads="1"/>
          </p:cNvSpPr>
          <p:nvPr/>
        </p:nvSpPr>
        <p:spPr bwMode="auto">
          <a:xfrm>
            <a:off x="4048603" y="5074649"/>
            <a:ext cx="934871" cy="369332"/>
          </a:xfrm>
          <a:prstGeom prst="rect">
            <a:avLst/>
          </a:prstGeom>
          <a:noFill/>
          <a:ln w="9525">
            <a:noFill/>
            <a:miter lim="800000"/>
            <a:headEnd/>
            <a:tailEnd/>
          </a:ln>
        </p:spPr>
        <p:txBody>
          <a:bodyPr wrap="none">
            <a:spAutoFit/>
          </a:bodyPr>
          <a:lstStyle/>
          <a:p>
            <a:r>
              <a:rPr lang="en-GB" dirty="0">
                <a:solidFill>
                  <a:srgbClr val="FFFFFF"/>
                </a:solidFill>
                <a:latin typeface="Arial" charset="0"/>
                <a:ea typeface="Arial" charset="0"/>
                <a:cs typeface="Arial" charset="0"/>
              </a:rPr>
              <a:t>Privacy</a:t>
            </a:r>
            <a:endParaRPr lang="en-US" dirty="0">
              <a:solidFill>
                <a:srgbClr val="FFFFFF"/>
              </a:solidFill>
              <a:latin typeface="Arial" charset="0"/>
              <a:ea typeface="Arial" charset="0"/>
              <a:cs typeface="Arial" charset="0"/>
            </a:endParaRPr>
          </a:p>
        </p:txBody>
      </p:sp>
      <p:pic>
        <p:nvPicPr>
          <p:cNvPr id="19" name="Picture 79" descr="bc_for_biz_0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366066" y="4204031"/>
            <a:ext cx="1878013" cy="1312863"/>
          </a:xfrm>
          <a:prstGeom prst="rect">
            <a:avLst/>
          </a:prstGeom>
          <a:noFill/>
          <a:ln w="9525">
            <a:noFill/>
            <a:miter lim="800000"/>
            <a:headEnd/>
            <a:tailEnd/>
          </a:ln>
        </p:spPr>
      </p:pic>
      <p:sp>
        <p:nvSpPr>
          <p:cNvPr id="20" name="Rectangle 4"/>
          <p:cNvSpPr>
            <a:spLocks noChangeArrowheads="1"/>
          </p:cNvSpPr>
          <p:nvPr/>
        </p:nvSpPr>
        <p:spPr bwMode="auto">
          <a:xfrm>
            <a:off x="6362891" y="4202444"/>
            <a:ext cx="1876425" cy="1312862"/>
          </a:xfrm>
          <a:prstGeom prst="rect">
            <a:avLst/>
          </a:prstGeom>
          <a:solidFill>
            <a:srgbClr val="272727">
              <a:alpha val="65097"/>
            </a:srgbClr>
          </a:solidFill>
          <a:ln w="19050">
            <a:noFill/>
            <a:miter lim="800000"/>
            <a:headEnd/>
            <a:tailEnd/>
          </a:ln>
        </p:spPr>
        <p:txBody>
          <a:bodyPr wrap="none" anchor="ctr"/>
          <a:lstStyle/>
          <a:p>
            <a:endParaRPr lang="en-US" dirty="0">
              <a:solidFill>
                <a:srgbClr val="000000"/>
              </a:solidFill>
              <a:latin typeface="Arial" charset="0"/>
              <a:ea typeface="Arial" charset="0"/>
              <a:cs typeface="Arial" charset="0"/>
            </a:endParaRPr>
          </a:p>
        </p:txBody>
      </p:sp>
      <p:sp>
        <p:nvSpPr>
          <p:cNvPr id="21" name="Rectangle 7"/>
          <p:cNvSpPr>
            <a:spLocks noChangeArrowheads="1"/>
          </p:cNvSpPr>
          <p:nvPr/>
        </p:nvSpPr>
        <p:spPr bwMode="auto">
          <a:xfrm>
            <a:off x="3946907" y="2477595"/>
            <a:ext cx="1881188" cy="1314450"/>
          </a:xfrm>
          <a:prstGeom prst="rect">
            <a:avLst/>
          </a:prstGeom>
          <a:solidFill>
            <a:schemeClr val="tx1">
              <a:alpha val="60001"/>
            </a:schemeClr>
          </a:solidFill>
          <a:ln w="19050">
            <a:noFill/>
            <a:miter lim="800000"/>
            <a:headEnd/>
            <a:tailEnd/>
          </a:ln>
        </p:spPr>
        <p:txBody>
          <a:bodyPr wrap="none" anchor="ctr"/>
          <a:lstStyle/>
          <a:p>
            <a:endParaRPr lang="en-US" dirty="0">
              <a:solidFill>
                <a:srgbClr val="000000"/>
              </a:solidFill>
              <a:latin typeface="Arial" charset="0"/>
              <a:ea typeface="Arial" charset="0"/>
              <a:cs typeface="Arial" charset="0"/>
            </a:endParaRPr>
          </a:p>
        </p:txBody>
      </p:sp>
      <p:sp>
        <p:nvSpPr>
          <p:cNvPr id="22" name="Text Box 74"/>
          <p:cNvSpPr txBox="1">
            <a:spLocks noChangeArrowheads="1"/>
          </p:cNvSpPr>
          <p:nvPr/>
        </p:nvSpPr>
        <p:spPr bwMode="auto">
          <a:xfrm>
            <a:off x="3996120" y="2501408"/>
            <a:ext cx="1349375" cy="641350"/>
          </a:xfrm>
          <a:prstGeom prst="rect">
            <a:avLst/>
          </a:prstGeom>
          <a:noFill/>
          <a:ln w="9525">
            <a:noFill/>
            <a:miter lim="800000"/>
            <a:headEnd/>
            <a:tailEnd/>
          </a:ln>
        </p:spPr>
        <p:txBody>
          <a:bodyPr>
            <a:spAutoFit/>
          </a:bodyPr>
          <a:lstStyle/>
          <a:p>
            <a:r>
              <a:rPr lang="en-GB" dirty="0">
                <a:solidFill>
                  <a:srgbClr val="FFFFFF"/>
                </a:solidFill>
                <a:latin typeface="Arial" charset="0"/>
                <a:ea typeface="Arial" charset="0"/>
                <a:cs typeface="Arial" charset="0"/>
              </a:rPr>
              <a:t>Shared ledger</a:t>
            </a:r>
            <a:endParaRPr lang="en-US" dirty="0">
              <a:solidFill>
                <a:srgbClr val="FFFFFF"/>
              </a:solidFill>
              <a:latin typeface="Arial" charset="0"/>
              <a:ea typeface="Arial" charset="0"/>
              <a:cs typeface="Arial" charset="0"/>
            </a:endParaRPr>
          </a:p>
        </p:txBody>
      </p:sp>
      <p:sp>
        <p:nvSpPr>
          <p:cNvPr id="23" name="Text Box 76"/>
          <p:cNvSpPr txBox="1">
            <a:spLocks noChangeArrowheads="1"/>
          </p:cNvSpPr>
          <p:nvPr/>
        </p:nvSpPr>
        <p:spPr bwMode="auto">
          <a:xfrm>
            <a:off x="7181430" y="2529887"/>
            <a:ext cx="1005403" cy="646331"/>
          </a:xfrm>
          <a:prstGeom prst="rect">
            <a:avLst/>
          </a:prstGeom>
          <a:noFill/>
          <a:ln w="9525">
            <a:noFill/>
            <a:miter lim="800000"/>
            <a:headEnd/>
            <a:tailEnd/>
          </a:ln>
        </p:spPr>
        <p:txBody>
          <a:bodyPr wrap="none">
            <a:spAutoFit/>
          </a:bodyPr>
          <a:lstStyle/>
          <a:p>
            <a:pPr algn="r"/>
            <a:r>
              <a:rPr lang="en-GB" dirty="0">
                <a:solidFill>
                  <a:srgbClr val="FFFFFF"/>
                </a:solidFill>
                <a:latin typeface="Arial" charset="0"/>
                <a:ea typeface="Arial" charset="0"/>
                <a:cs typeface="Arial" charset="0"/>
              </a:rPr>
              <a:t>Smart </a:t>
            </a:r>
          </a:p>
          <a:p>
            <a:pPr algn="r"/>
            <a:r>
              <a:rPr lang="en-GB" dirty="0">
                <a:solidFill>
                  <a:srgbClr val="FFFFFF"/>
                </a:solidFill>
                <a:latin typeface="Arial" charset="0"/>
                <a:ea typeface="Arial" charset="0"/>
                <a:cs typeface="Arial" charset="0"/>
              </a:rPr>
              <a:t>contract</a:t>
            </a:r>
            <a:endParaRPr lang="en-US" dirty="0">
              <a:solidFill>
                <a:srgbClr val="FFFFFF"/>
              </a:solidFill>
              <a:latin typeface="Arial" charset="0"/>
              <a:ea typeface="Arial" charset="0"/>
              <a:cs typeface="Arial" charset="0"/>
            </a:endParaRPr>
          </a:p>
        </p:txBody>
      </p:sp>
      <p:sp>
        <p:nvSpPr>
          <p:cNvPr id="24" name="Text Box 80"/>
          <p:cNvSpPr txBox="1">
            <a:spLocks noChangeArrowheads="1"/>
          </p:cNvSpPr>
          <p:nvPr/>
        </p:nvSpPr>
        <p:spPr bwMode="auto">
          <a:xfrm>
            <a:off x="7414190" y="5074649"/>
            <a:ext cx="736099" cy="369332"/>
          </a:xfrm>
          <a:prstGeom prst="rect">
            <a:avLst/>
          </a:prstGeom>
          <a:noFill/>
          <a:ln w="9525">
            <a:noFill/>
            <a:miter lim="800000"/>
            <a:headEnd/>
            <a:tailEnd/>
          </a:ln>
        </p:spPr>
        <p:txBody>
          <a:bodyPr wrap="none">
            <a:spAutoFit/>
          </a:bodyPr>
          <a:lstStyle/>
          <a:p>
            <a:r>
              <a:rPr lang="en-GB" dirty="0" smtClean="0">
                <a:solidFill>
                  <a:srgbClr val="FFFFFF"/>
                </a:solidFill>
                <a:latin typeface="Arial" charset="0"/>
                <a:ea typeface="Arial" charset="0"/>
                <a:cs typeface="Arial" charset="0"/>
              </a:rPr>
              <a:t>Proof</a:t>
            </a:r>
            <a:endParaRPr lang="en-US"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1735384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Shared between participants</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Participants have own copy through replication</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Permissioned, so participants see only appropriate transactions</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THE shared system of </a:t>
            </a:r>
            <a:r>
              <a:rPr lang="en-US" dirty="0" smtClean="0">
                <a:solidFill>
                  <a:srgbClr val="000000"/>
                </a:solidFill>
                <a:latin typeface="Arial" charset="0"/>
                <a:ea typeface="Arial" charset="0"/>
                <a:cs typeface="Arial" charset="0"/>
              </a:rPr>
              <a:t>record</a:t>
            </a:r>
            <a:endParaRPr lang="en-US" dirty="0">
              <a:solidFill>
                <a:srgbClr val="000000"/>
              </a:solidFill>
              <a:latin typeface="Arial" charset="0"/>
              <a:ea typeface="Arial" charset="0"/>
              <a:cs typeface="Arial" charset="0"/>
            </a:endParaRPr>
          </a:p>
        </p:txBody>
      </p:sp>
      <p:sp>
        <p:nvSpPr>
          <p:cNvPr id="4" name="Text Placeholder 3"/>
          <p:cNvSpPr>
            <a:spLocks noGrp="1"/>
          </p:cNvSpPr>
          <p:nvPr>
            <p:ph type="body" sz="quarter" idx="10"/>
          </p:nvPr>
        </p:nvSpPr>
        <p:spPr/>
        <p:txBody>
          <a:bodyPr/>
          <a:lstStyle/>
          <a:p>
            <a:r>
              <a:rPr lang="en-US" dirty="0" smtClean="0"/>
              <a:t>Shared Ledgers</a:t>
            </a:r>
            <a:endParaRPr lang="en-US" dirty="0"/>
          </a:p>
        </p:txBody>
      </p:sp>
      <p:sp>
        <p:nvSpPr>
          <p:cNvPr id="5" name="Text Placeholder 4"/>
          <p:cNvSpPr>
            <a:spLocks noGrp="1"/>
          </p:cNvSpPr>
          <p:nvPr>
            <p:ph type="body" sz="quarter" idx="11"/>
          </p:nvPr>
        </p:nvSpPr>
        <p:spPr/>
        <p:txBody>
          <a:bodyPr/>
          <a:lstStyle/>
          <a:p>
            <a:r>
              <a:rPr lang="en-US" dirty="0" smtClean="0"/>
              <a:t>Record of all transactions across the network</a:t>
            </a:r>
            <a:endParaRPr lang="en-US" dirty="0"/>
          </a:p>
        </p:txBody>
      </p:sp>
      <p:pic>
        <p:nvPicPr>
          <p:cNvPr id="6" name="Content Placeholder 5"/>
          <p:cNvPicPr>
            <a:picLocks noGrp="1" noChangeAspect="1"/>
          </p:cNvPicPr>
          <p:nvPr>
            <p:ph idx="1"/>
          </p:nvPr>
        </p:nvPicPr>
        <p:blipFill>
          <a:blip r:embed="rId3"/>
          <a:stretch>
            <a:fillRect/>
          </a:stretch>
        </p:blipFill>
        <p:spPr>
          <a:xfrm>
            <a:off x="5834745" y="1884765"/>
            <a:ext cx="6107297" cy="3432301"/>
          </a:xfrm>
          <a:prstGeom prst="rect">
            <a:avLst/>
          </a:prstGeom>
        </p:spPr>
      </p:pic>
    </p:spTree>
    <p:extLst>
      <p:ext uri="{BB962C8B-B14F-4D97-AF65-F5344CB8AC3E}">
        <p14:creationId xmlns:p14="http://schemas.microsoft.com/office/powerpoint/2010/main" val="758795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F608CF3C-3536-8E49-BC3C-38C339446346}"/>
              </a:ext>
            </a:extLst>
          </p:cNvPr>
          <p:cNvGrpSpPr/>
          <p:nvPr/>
        </p:nvGrpSpPr>
        <p:grpSpPr>
          <a:xfrm>
            <a:off x="2269047" y="1133200"/>
            <a:ext cx="2630197" cy="4834780"/>
            <a:chOff x="8437453" y="1103693"/>
            <a:chExt cx="2630882" cy="4836039"/>
          </a:xfrm>
        </p:grpSpPr>
        <p:sp>
          <p:nvSpPr>
            <p:cNvPr id="5" name="TextBox 4"/>
            <p:cNvSpPr txBox="1"/>
            <p:nvPr/>
          </p:nvSpPr>
          <p:spPr>
            <a:xfrm>
              <a:off x="8437453" y="4073919"/>
              <a:ext cx="2630882" cy="707886"/>
            </a:xfrm>
            <a:prstGeom prst="rect">
              <a:avLst/>
            </a:prstGeom>
            <a:noFill/>
          </p:spPr>
          <p:txBody>
            <a:bodyPr wrap="square" rtlCol="0">
              <a:spAutoFit/>
            </a:bodyPr>
            <a:lstStyle/>
            <a:p>
              <a:r>
                <a:rPr lang="en-US" sz="1999" dirty="0"/>
                <a:t>Chris Tyler</a:t>
              </a:r>
            </a:p>
            <a:p>
              <a:r>
                <a:rPr lang="en-US" sz="1999" dirty="0"/>
                <a:t>Technical Evangelist</a:t>
              </a:r>
              <a:endParaRPr lang="en-US" sz="1699" dirty="0"/>
            </a:p>
          </p:txBody>
        </p:sp>
        <p:pic>
          <p:nvPicPr>
            <p:cNvPr id="48" name="Picture 47"/>
            <p:cNvPicPr>
              <a:picLocks noChangeAspect="1"/>
            </p:cNvPicPr>
            <p:nvPr/>
          </p:nvPicPr>
          <p:blipFill>
            <a:blip r:embed="rId2"/>
            <a:stretch>
              <a:fillRect/>
            </a:stretch>
          </p:blipFill>
          <p:spPr>
            <a:xfrm>
              <a:off x="8445391" y="4844588"/>
              <a:ext cx="332632" cy="326574"/>
            </a:xfrm>
            <a:prstGeom prst="rect">
              <a:avLst/>
            </a:prstGeom>
          </p:spPr>
        </p:pic>
        <p:pic>
          <p:nvPicPr>
            <p:cNvPr id="50" name="Picture 49"/>
            <p:cNvPicPr>
              <a:picLocks noChangeAspect="1"/>
            </p:cNvPicPr>
            <p:nvPr/>
          </p:nvPicPr>
          <p:blipFill>
            <a:blip r:embed="rId3"/>
            <a:stretch>
              <a:fillRect/>
            </a:stretch>
          </p:blipFill>
          <p:spPr>
            <a:xfrm>
              <a:off x="8469623" y="5240389"/>
              <a:ext cx="274158" cy="274158"/>
            </a:xfrm>
            <a:prstGeom prst="rect">
              <a:avLst/>
            </a:prstGeom>
          </p:spPr>
        </p:pic>
        <p:sp>
          <p:nvSpPr>
            <p:cNvPr id="51" name="TextBox 50"/>
            <p:cNvSpPr txBox="1"/>
            <p:nvPr/>
          </p:nvSpPr>
          <p:spPr>
            <a:xfrm>
              <a:off x="8789439" y="4823209"/>
              <a:ext cx="2024803" cy="353815"/>
            </a:xfrm>
            <a:prstGeom prst="rect">
              <a:avLst/>
            </a:prstGeom>
            <a:noFill/>
          </p:spPr>
          <p:txBody>
            <a:bodyPr wrap="square" rtlCol="0">
              <a:spAutoFit/>
            </a:bodyPr>
            <a:lstStyle/>
            <a:p>
              <a:r>
                <a:rPr lang="en-US" sz="1699" dirty="0">
                  <a:hlinkClick r:id="rId4"/>
                </a:rPr>
                <a:t>@chrisatyler</a:t>
              </a:r>
              <a:endParaRPr lang="en-US" sz="1699" dirty="0"/>
            </a:p>
          </p:txBody>
        </p:sp>
        <p:sp>
          <p:nvSpPr>
            <p:cNvPr id="52" name="TextBox 51"/>
            <p:cNvSpPr txBox="1"/>
            <p:nvPr/>
          </p:nvSpPr>
          <p:spPr>
            <a:xfrm>
              <a:off x="8778022" y="5192802"/>
              <a:ext cx="2036220" cy="353815"/>
            </a:xfrm>
            <a:prstGeom prst="rect">
              <a:avLst/>
            </a:prstGeom>
            <a:noFill/>
          </p:spPr>
          <p:txBody>
            <a:bodyPr wrap="square" rtlCol="0">
              <a:spAutoFit/>
            </a:bodyPr>
            <a:lstStyle/>
            <a:p>
              <a:r>
                <a:rPr lang="en-US" sz="1699" dirty="0">
                  <a:hlinkClick r:id="rId5"/>
                </a:rPr>
                <a:t>chrisatyler</a:t>
              </a:r>
              <a:endParaRPr lang="en-US" sz="1699" dirty="0"/>
            </a:p>
          </p:txBody>
        </p:sp>
        <p:sp>
          <p:nvSpPr>
            <p:cNvPr id="54" name="TextBox 53"/>
            <p:cNvSpPr txBox="1"/>
            <p:nvPr/>
          </p:nvSpPr>
          <p:spPr>
            <a:xfrm>
              <a:off x="8778022" y="5585917"/>
              <a:ext cx="1692843" cy="353815"/>
            </a:xfrm>
            <a:prstGeom prst="rect">
              <a:avLst/>
            </a:prstGeom>
            <a:noFill/>
          </p:spPr>
          <p:txBody>
            <a:bodyPr wrap="square" rtlCol="0">
              <a:spAutoFit/>
            </a:bodyPr>
            <a:lstStyle/>
            <a:p>
              <a:r>
                <a:rPr lang="en-US" sz="1699" dirty="0">
                  <a:hlinkClick r:id="rId6"/>
                </a:rPr>
                <a:t>team-</a:t>
              </a:r>
              <a:r>
                <a:rPr lang="en-US" sz="1699" dirty="0" err="1">
                  <a:hlinkClick r:id="rId6"/>
                </a:rPr>
                <a:t>wolfpack</a:t>
              </a:r>
              <a:endParaRPr lang="en-US" sz="1699" dirty="0"/>
            </a:p>
          </p:txBody>
        </p:sp>
        <p:pic>
          <p:nvPicPr>
            <p:cNvPr id="25" name="Picture Placeholder 21">
              <a:extLst>
                <a:ext uri="{FF2B5EF4-FFF2-40B4-BE49-F238E27FC236}">
                  <a16:creationId xmlns="" xmlns:a16="http://schemas.microsoft.com/office/drawing/2014/main" id="{BA600610-26F6-5B4D-A2CB-DE167A3B854F}"/>
                </a:ext>
              </a:extLst>
            </p:cNvPr>
            <p:cNvPicPr>
              <a:picLocks noChangeAspect="1"/>
            </p:cNvPicPr>
            <p:nvPr/>
          </p:nvPicPr>
          <p:blipFill>
            <a:blip r:embed="rId7">
              <a:extLst>
                <a:ext uri="{28A0092B-C50C-407E-A947-70E740481C1C}">
                  <a14:useLocalDpi xmlns:a14="http://schemas.microsoft.com/office/drawing/2010/main" val="0"/>
                </a:ext>
              </a:extLst>
            </a:blip>
            <a:srcRect t="3159" b="3159"/>
            <a:stretch>
              <a:fillRect/>
            </a:stretch>
          </p:blipFill>
          <p:spPr>
            <a:xfrm>
              <a:off x="8469623" y="1103693"/>
              <a:ext cx="2267712" cy="2830730"/>
            </a:xfrm>
            <a:prstGeom prst="rect">
              <a:avLst/>
            </a:prstGeom>
          </p:spPr>
        </p:pic>
        <p:pic>
          <p:nvPicPr>
            <p:cNvPr id="61" name="Picture 60">
              <a:extLst>
                <a:ext uri="{FF2B5EF4-FFF2-40B4-BE49-F238E27FC236}">
                  <a16:creationId xmlns="" xmlns:a16="http://schemas.microsoft.com/office/drawing/2014/main" id="{E26AD7DD-67E4-A741-B032-9AC13B6213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5391" y="5589593"/>
              <a:ext cx="329184" cy="329184"/>
            </a:xfrm>
            <a:prstGeom prst="rect">
              <a:avLst/>
            </a:prstGeom>
          </p:spPr>
        </p:pic>
      </p:grpSp>
      <p:grpSp>
        <p:nvGrpSpPr>
          <p:cNvPr id="12" name="Group 11">
            <a:extLst>
              <a:ext uri="{FF2B5EF4-FFF2-40B4-BE49-F238E27FC236}">
                <a16:creationId xmlns="" xmlns:a16="http://schemas.microsoft.com/office/drawing/2014/main" id="{23789201-6ECD-2C48-871A-6D5D03AE64DE}"/>
              </a:ext>
            </a:extLst>
          </p:cNvPr>
          <p:cNvGrpSpPr/>
          <p:nvPr/>
        </p:nvGrpSpPr>
        <p:grpSpPr>
          <a:xfrm>
            <a:off x="9963398" y="4505651"/>
            <a:ext cx="2323051" cy="2140558"/>
            <a:chOff x="9778322" y="3814693"/>
            <a:chExt cx="3060587" cy="2820156"/>
          </a:xfrm>
        </p:grpSpPr>
        <p:pic>
          <p:nvPicPr>
            <p:cNvPr id="17" name="Picture 16">
              <a:extLst>
                <a:ext uri="{FF2B5EF4-FFF2-40B4-BE49-F238E27FC236}">
                  <a16:creationId xmlns="" xmlns:a16="http://schemas.microsoft.com/office/drawing/2014/main" id="{62F69159-998A-4F45-B86B-FE94A0EF26B6}"/>
                </a:ext>
              </a:extLst>
            </p:cNvPr>
            <p:cNvPicPr>
              <a:picLocks noChangeAspect="1"/>
            </p:cNvPicPr>
            <p:nvPr/>
          </p:nvPicPr>
          <p:blipFill>
            <a:blip r:embed="rId9"/>
            <a:stretch>
              <a:fillRect/>
            </a:stretch>
          </p:blipFill>
          <p:spPr>
            <a:xfrm>
              <a:off x="10165913" y="3814693"/>
              <a:ext cx="2285405" cy="2285405"/>
            </a:xfrm>
            <a:prstGeom prst="rect">
              <a:avLst/>
            </a:prstGeom>
          </p:spPr>
        </p:pic>
        <p:sp>
          <p:nvSpPr>
            <p:cNvPr id="18" name="TextBox 17"/>
            <p:cNvSpPr txBox="1"/>
            <p:nvPr/>
          </p:nvSpPr>
          <p:spPr>
            <a:xfrm>
              <a:off x="9778322" y="6168824"/>
              <a:ext cx="3060587" cy="466025"/>
            </a:xfrm>
            <a:prstGeom prst="rect">
              <a:avLst/>
            </a:prstGeom>
            <a:noFill/>
          </p:spPr>
          <p:txBody>
            <a:bodyPr wrap="square" rtlCol="0">
              <a:spAutoFit/>
            </a:bodyPr>
            <a:lstStyle/>
            <a:p>
              <a:pPr algn="ctr"/>
              <a:r>
                <a:rPr lang="en-US" sz="1699" b="1" dirty="0"/>
                <a:t>#</a:t>
              </a:r>
              <a:r>
                <a:rPr lang="en-US" sz="1699" b="1" dirty="0" err="1"/>
                <a:t>IBMWolfPack</a:t>
              </a:r>
              <a:endParaRPr lang="en-US" sz="1699" b="1" dirty="0"/>
            </a:p>
          </p:txBody>
        </p:sp>
      </p:grpSp>
      <p:grpSp>
        <p:nvGrpSpPr>
          <p:cNvPr id="9" name="Group 8">
            <a:extLst>
              <a:ext uri="{FF2B5EF4-FFF2-40B4-BE49-F238E27FC236}">
                <a16:creationId xmlns="" xmlns:a16="http://schemas.microsoft.com/office/drawing/2014/main" id="{FBC22E99-D3AF-5649-92AB-8D7A7058215F}"/>
              </a:ext>
            </a:extLst>
          </p:cNvPr>
          <p:cNvGrpSpPr/>
          <p:nvPr/>
        </p:nvGrpSpPr>
        <p:grpSpPr>
          <a:xfrm>
            <a:off x="6234269" y="1133200"/>
            <a:ext cx="2623782" cy="4834780"/>
            <a:chOff x="1674580" y="1103693"/>
            <a:chExt cx="2624465" cy="4836039"/>
          </a:xfrm>
        </p:grpSpPr>
        <p:sp>
          <p:nvSpPr>
            <p:cNvPr id="29" name="TextBox 28"/>
            <p:cNvSpPr txBox="1"/>
            <p:nvPr/>
          </p:nvSpPr>
          <p:spPr>
            <a:xfrm>
              <a:off x="1674580" y="4072686"/>
              <a:ext cx="2624465" cy="707886"/>
            </a:xfrm>
            <a:prstGeom prst="rect">
              <a:avLst/>
            </a:prstGeom>
            <a:noFill/>
          </p:spPr>
          <p:txBody>
            <a:bodyPr wrap="square" rtlCol="0">
              <a:spAutoFit/>
            </a:bodyPr>
            <a:lstStyle/>
            <a:p>
              <a:r>
                <a:rPr lang="en-US" sz="1999" dirty="0"/>
                <a:t>Darrel Pyle</a:t>
              </a:r>
            </a:p>
            <a:p>
              <a:r>
                <a:rPr lang="en-US" sz="1999" dirty="0"/>
                <a:t>Technical Evangelist</a:t>
              </a:r>
              <a:endParaRPr lang="en-US" sz="1699" dirty="0"/>
            </a:p>
          </p:txBody>
        </p:sp>
        <p:pic>
          <p:nvPicPr>
            <p:cNvPr id="42" name="Picture 41"/>
            <p:cNvPicPr>
              <a:picLocks noChangeAspect="1"/>
            </p:cNvPicPr>
            <p:nvPr/>
          </p:nvPicPr>
          <p:blipFill>
            <a:blip r:embed="rId2"/>
            <a:stretch>
              <a:fillRect/>
            </a:stretch>
          </p:blipFill>
          <p:spPr>
            <a:xfrm>
              <a:off x="1702228" y="4844588"/>
              <a:ext cx="332632" cy="326574"/>
            </a:xfrm>
            <a:prstGeom prst="rect">
              <a:avLst/>
            </a:prstGeom>
          </p:spPr>
        </p:pic>
        <p:pic>
          <p:nvPicPr>
            <p:cNvPr id="44" name="Picture 43"/>
            <p:cNvPicPr>
              <a:picLocks noChangeAspect="1"/>
            </p:cNvPicPr>
            <p:nvPr/>
          </p:nvPicPr>
          <p:blipFill>
            <a:blip r:embed="rId3"/>
            <a:stretch>
              <a:fillRect/>
            </a:stretch>
          </p:blipFill>
          <p:spPr>
            <a:xfrm>
              <a:off x="1731465" y="5240389"/>
              <a:ext cx="274158" cy="274158"/>
            </a:xfrm>
            <a:prstGeom prst="rect">
              <a:avLst/>
            </a:prstGeom>
          </p:spPr>
        </p:pic>
        <p:sp>
          <p:nvSpPr>
            <p:cNvPr id="45" name="TextBox 44"/>
            <p:cNvSpPr txBox="1"/>
            <p:nvPr/>
          </p:nvSpPr>
          <p:spPr>
            <a:xfrm>
              <a:off x="2034049" y="4823209"/>
              <a:ext cx="2036220" cy="353815"/>
            </a:xfrm>
            <a:prstGeom prst="rect">
              <a:avLst/>
            </a:prstGeom>
            <a:noFill/>
          </p:spPr>
          <p:txBody>
            <a:bodyPr wrap="square" rtlCol="0">
              <a:spAutoFit/>
            </a:bodyPr>
            <a:lstStyle/>
            <a:p>
              <a:r>
                <a:rPr lang="en-US" sz="1699" dirty="0">
                  <a:hlinkClick r:id="rId10"/>
                </a:rPr>
                <a:t>@AnalyticsDS</a:t>
              </a:r>
              <a:endParaRPr lang="en-US" sz="1699" dirty="0"/>
            </a:p>
          </p:txBody>
        </p:sp>
        <p:sp>
          <p:nvSpPr>
            <p:cNvPr id="46" name="TextBox 45"/>
            <p:cNvSpPr txBox="1"/>
            <p:nvPr/>
          </p:nvSpPr>
          <p:spPr>
            <a:xfrm>
              <a:off x="2048004" y="5192802"/>
              <a:ext cx="2022265" cy="353815"/>
            </a:xfrm>
            <a:prstGeom prst="rect">
              <a:avLst/>
            </a:prstGeom>
            <a:noFill/>
          </p:spPr>
          <p:txBody>
            <a:bodyPr wrap="square" rtlCol="0">
              <a:spAutoFit/>
            </a:bodyPr>
            <a:lstStyle/>
            <a:p>
              <a:r>
                <a:rPr lang="en-US" sz="1699" dirty="0">
                  <a:hlinkClick r:id="rId11"/>
                </a:rPr>
                <a:t>AnalyticsDS</a:t>
              </a:r>
              <a:endParaRPr lang="en-US" sz="1699" dirty="0"/>
            </a:p>
          </p:txBody>
        </p:sp>
        <p:sp>
          <p:nvSpPr>
            <p:cNvPr id="47" name="TextBox 46"/>
            <p:cNvSpPr txBox="1"/>
            <p:nvPr/>
          </p:nvSpPr>
          <p:spPr>
            <a:xfrm>
              <a:off x="2048005" y="5585917"/>
              <a:ext cx="1725732" cy="353815"/>
            </a:xfrm>
            <a:prstGeom prst="rect">
              <a:avLst/>
            </a:prstGeom>
            <a:noFill/>
          </p:spPr>
          <p:txBody>
            <a:bodyPr wrap="square" rtlCol="0">
              <a:spAutoFit/>
            </a:bodyPr>
            <a:lstStyle/>
            <a:p>
              <a:r>
                <a:rPr lang="en-US" sz="1699" dirty="0">
                  <a:hlinkClick r:id="rId6"/>
                </a:rPr>
                <a:t>team-</a:t>
              </a:r>
              <a:r>
                <a:rPr lang="en-US" sz="1699" dirty="0" err="1">
                  <a:hlinkClick r:id="rId6"/>
                </a:rPr>
                <a:t>wolfpack</a:t>
              </a:r>
              <a:endParaRPr lang="en-US" sz="1699" dirty="0"/>
            </a:p>
          </p:txBody>
        </p:sp>
        <p:pic>
          <p:nvPicPr>
            <p:cNvPr id="24" name="Picture Placeholder 23">
              <a:extLst>
                <a:ext uri="{FF2B5EF4-FFF2-40B4-BE49-F238E27FC236}">
                  <a16:creationId xmlns="" xmlns:a16="http://schemas.microsoft.com/office/drawing/2014/main" id="{BD8B60E6-F7B4-2048-A29F-4466E8E1B045}"/>
                </a:ext>
              </a:extLst>
            </p:cNvPr>
            <p:cNvPicPr>
              <a:picLocks noChangeAspect="1"/>
            </p:cNvPicPr>
            <p:nvPr/>
          </p:nvPicPr>
          <p:blipFill>
            <a:blip r:embed="rId12">
              <a:extLst>
                <a:ext uri="{28A0092B-C50C-407E-A947-70E740481C1C}">
                  <a14:useLocalDpi xmlns:a14="http://schemas.microsoft.com/office/drawing/2010/main" val="0"/>
                </a:ext>
              </a:extLst>
            </a:blip>
            <a:srcRect l="9923" r="9923"/>
            <a:stretch>
              <a:fillRect/>
            </a:stretch>
          </p:blipFill>
          <p:spPr>
            <a:xfrm>
              <a:off x="1727884" y="1103693"/>
              <a:ext cx="2267712" cy="2830730"/>
            </a:xfrm>
            <a:prstGeom prst="rect">
              <a:avLst/>
            </a:prstGeom>
          </p:spPr>
        </p:pic>
        <p:pic>
          <p:nvPicPr>
            <p:cNvPr id="59" name="Picture 58">
              <a:extLst>
                <a:ext uri="{FF2B5EF4-FFF2-40B4-BE49-F238E27FC236}">
                  <a16:creationId xmlns="" xmlns:a16="http://schemas.microsoft.com/office/drawing/2014/main" id="{A3C97468-29BE-4C4C-B2D8-1F8CEAB986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092" y="5589593"/>
              <a:ext cx="329184" cy="329184"/>
            </a:xfrm>
            <a:prstGeom prst="rect">
              <a:avLst/>
            </a:prstGeom>
          </p:spPr>
        </p:pic>
      </p:grpSp>
    </p:spTree>
    <p:extLst>
      <p:ext uri="{BB962C8B-B14F-4D97-AF65-F5344CB8AC3E}">
        <p14:creationId xmlns:p14="http://schemas.microsoft.com/office/powerpoint/2010/main" val="1393576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Verifiable, signed</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Encoded in programming language</a:t>
            </a:r>
          </a:p>
          <a:p>
            <a:pPr marL="171450" indent="-171450">
              <a:spcBef>
                <a:spcPct val="5000"/>
              </a:spcBef>
              <a:spcAft>
                <a:spcPct val="10000"/>
              </a:spcAft>
              <a:buClr>
                <a:srgbClr val="000E5E"/>
              </a:buClr>
              <a:buFont typeface="Arial" pitchFamily="34" charset="0"/>
              <a:buChar char="•"/>
            </a:pPr>
            <a:r>
              <a:rPr lang="en-US" dirty="0">
                <a:solidFill>
                  <a:srgbClr val="000000"/>
                </a:solidFill>
                <a:latin typeface="Arial" charset="0"/>
                <a:ea typeface="Arial" charset="0"/>
                <a:cs typeface="Arial" charset="0"/>
              </a:rPr>
              <a:t>Example:</a:t>
            </a:r>
          </a:p>
          <a:p>
            <a:pPr marL="458788" lvl="1" indent="-228600">
              <a:spcBef>
                <a:spcPct val="20000"/>
              </a:spcBef>
              <a:spcAft>
                <a:spcPts val="600"/>
              </a:spcAft>
              <a:buClr>
                <a:srgbClr val="000E5E"/>
              </a:buClr>
              <a:buFont typeface="Arial" pitchFamily="34" charset="0"/>
              <a:buChar char="–"/>
            </a:pPr>
            <a:r>
              <a:rPr lang="en-US" sz="1600" dirty="0">
                <a:solidFill>
                  <a:srgbClr val="000000"/>
                </a:solidFill>
                <a:latin typeface="Arial" charset="0"/>
                <a:ea typeface="Arial" charset="0"/>
                <a:cs typeface="Arial" charset="0"/>
              </a:rPr>
              <a:t>Defines contractual conditions under which a bond transfer occurs</a:t>
            </a:r>
          </a:p>
          <a:p>
            <a:endParaRPr lang="en-US" dirty="0"/>
          </a:p>
        </p:txBody>
      </p:sp>
      <p:sp>
        <p:nvSpPr>
          <p:cNvPr id="4" name="Text Placeholder 3"/>
          <p:cNvSpPr>
            <a:spLocks noGrp="1"/>
          </p:cNvSpPr>
          <p:nvPr>
            <p:ph type="body" sz="quarter" idx="10"/>
          </p:nvPr>
        </p:nvSpPr>
        <p:spPr/>
        <p:txBody>
          <a:bodyPr/>
          <a:lstStyle/>
          <a:p>
            <a:r>
              <a:rPr lang="en-US" dirty="0" smtClean="0"/>
              <a:t>Smart Contracts</a:t>
            </a:r>
            <a:endParaRPr lang="en-US" dirty="0"/>
          </a:p>
        </p:txBody>
      </p:sp>
      <p:sp>
        <p:nvSpPr>
          <p:cNvPr id="5" name="Text Placeholder 4"/>
          <p:cNvSpPr>
            <a:spLocks noGrp="1"/>
          </p:cNvSpPr>
          <p:nvPr>
            <p:ph type="body" sz="quarter" idx="11"/>
          </p:nvPr>
        </p:nvSpPr>
        <p:spPr/>
        <p:txBody>
          <a:bodyPr/>
          <a:lstStyle/>
          <a:p>
            <a:r>
              <a:rPr lang="en-US" dirty="0" smtClean="0"/>
              <a:t>Business rules associated with the transaction</a:t>
            </a:r>
            <a:endParaRPr lang="en-US" dirty="0"/>
          </a:p>
        </p:txBody>
      </p:sp>
      <p:pic>
        <p:nvPicPr>
          <p:cNvPr id="6" name="Content Placeholder 5"/>
          <p:cNvPicPr>
            <a:picLocks noGrp="1" noChangeAspect="1"/>
          </p:cNvPicPr>
          <p:nvPr>
            <p:ph idx="1"/>
          </p:nvPr>
        </p:nvPicPr>
        <p:blipFill>
          <a:blip r:embed="rId3"/>
          <a:stretch>
            <a:fillRect/>
          </a:stretch>
        </p:blipFill>
        <p:spPr>
          <a:xfrm>
            <a:off x="5846233" y="1884765"/>
            <a:ext cx="6107297" cy="3432301"/>
          </a:xfrm>
          <a:prstGeom prst="rect">
            <a:avLst/>
          </a:prstGeom>
        </p:spPr>
      </p:pic>
    </p:spTree>
    <p:extLst>
      <p:ext uri="{BB962C8B-B14F-4D97-AF65-F5344CB8AC3E}">
        <p14:creationId xmlns:p14="http://schemas.microsoft.com/office/powerpoint/2010/main" val="1299244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pPr marL="171450" indent="-171450">
              <a:lnSpc>
                <a:spcPct val="95000"/>
              </a:lnSpc>
              <a:spcBef>
                <a:spcPct val="5000"/>
              </a:spcBef>
              <a:spcAft>
                <a:spcPct val="15000"/>
              </a:spcAft>
              <a:buClr>
                <a:srgbClr val="000E5E"/>
              </a:buClr>
              <a:buFont typeface="Arial" pitchFamily="34" charset="0"/>
              <a:buChar char="•"/>
            </a:pPr>
            <a:r>
              <a:rPr lang="en-US" dirty="0">
                <a:solidFill>
                  <a:srgbClr val="000000"/>
                </a:solidFill>
                <a:latin typeface="Arial" charset="0"/>
                <a:ea typeface="Arial" charset="0"/>
                <a:cs typeface="Arial" charset="0"/>
              </a:rPr>
              <a:t>Participants need:</a:t>
            </a:r>
          </a:p>
          <a:p>
            <a:pPr marL="458788" lvl="1" indent="-228600">
              <a:lnSpc>
                <a:spcPct val="95000"/>
              </a:lnSpc>
              <a:spcBef>
                <a:spcPct val="5000"/>
              </a:spcBef>
              <a:spcAft>
                <a:spcPct val="45000"/>
              </a:spcAft>
              <a:buClr>
                <a:srgbClr val="5A5A5A"/>
              </a:buClr>
              <a:buFont typeface="Arial" pitchFamily="34" charset="0"/>
              <a:buChar char="–"/>
            </a:pPr>
            <a:r>
              <a:rPr lang="en-US" sz="1600" dirty="0">
                <a:solidFill>
                  <a:srgbClr val="000000"/>
                </a:solidFill>
                <a:latin typeface="Arial" charset="0"/>
                <a:ea typeface="Arial" charset="0"/>
                <a:cs typeface="Arial" charset="0"/>
              </a:rPr>
              <a:t>Appropriate </a:t>
            </a:r>
            <a:r>
              <a:rPr lang="en-US" sz="1600" b="1" dirty="0">
                <a:solidFill>
                  <a:srgbClr val="000000"/>
                </a:solidFill>
                <a:latin typeface="Arial" charset="0"/>
                <a:ea typeface="Arial" charset="0"/>
                <a:cs typeface="Arial" charset="0"/>
              </a:rPr>
              <a:t>privacy </a:t>
            </a:r>
            <a:r>
              <a:rPr lang="en-US" sz="1600" dirty="0">
                <a:solidFill>
                  <a:srgbClr val="000000"/>
                </a:solidFill>
                <a:latin typeface="Arial" charset="0"/>
                <a:ea typeface="Arial" charset="0"/>
                <a:cs typeface="Arial" charset="0"/>
              </a:rPr>
              <a:t>and</a:t>
            </a:r>
            <a:r>
              <a:rPr lang="en-US" sz="1600" b="1" dirty="0">
                <a:solidFill>
                  <a:srgbClr val="000000"/>
                </a:solidFill>
                <a:latin typeface="Arial" charset="0"/>
                <a:ea typeface="Arial" charset="0"/>
                <a:cs typeface="Arial" charset="0"/>
              </a:rPr>
              <a:t> confidentiality </a:t>
            </a:r>
            <a:r>
              <a:rPr lang="en-US" sz="1600" dirty="0">
                <a:solidFill>
                  <a:srgbClr val="000000"/>
                </a:solidFill>
                <a:latin typeface="Arial" charset="0"/>
                <a:ea typeface="Arial" charset="0"/>
                <a:cs typeface="Arial" charset="0"/>
              </a:rPr>
              <a:t>between subsets of participants</a:t>
            </a:r>
          </a:p>
          <a:p>
            <a:pPr marL="458788" lvl="1" indent="-228600">
              <a:lnSpc>
                <a:spcPct val="95000"/>
              </a:lnSpc>
              <a:spcBef>
                <a:spcPct val="5000"/>
              </a:spcBef>
              <a:spcAft>
                <a:spcPct val="45000"/>
              </a:spcAft>
              <a:buClr>
                <a:srgbClr val="000E5E"/>
              </a:buClr>
              <a:buFont typeface="Arial" pitchFamily="34" charset="0"/>
              <a:buChar char="–"/>
            </a:pPr>
            <a:r>
              <a:rPr lang="en-US" sz="1600" dirty="0">
                <a:solidFill>
                  <a:srgbClr val="000000"/>
                </a:solidFill>
                <a:latin typeface="Arial" charset="0"/>
                <a:ea typeface="Arial" charset="0"/>
                <a:cs typeface="Arial" charset="0"/>
              </a:rPr>
              <a:t>Identity not linked to a transaction</a:t>
            </a:r>
          </a:p>
          <a:p>
            <a:pPr marL="171450" indent="-171450">
              <a:lnSpc>
                <a:spcPct val="95000"/>
              </a:lnSpc>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Transactions need to be authenticated</a:t>
            </a:r>
          </a:p>
          <a:p>
            <a:pPr marL="171450" indent="-171450">
              <a:lnSpc>
                <a:spcPct val="95000"/>
              </a:lnSpc>
              <a:spcBef>
                <a:spcPct val="5000"/>
              </a:spcBef>
              <a:spcAft>
                <a:spcPct val="40000"/>
              </a:spcAft>
              <a:buClr>
                <a:srgbClr val="000E5E"/>
              </a:buClr>
              <a:buFont typeface="Arial" pitchFamily="34" charset="0"/>
              <a:buChar char="•"/>
            </a:pPr>
            <a:r>
              <a:rPr lang="en-US" dirty="0">
                <a:solidFill>
                  <a:srgbClr val="000000"/>
                </a:solidFill>
                <a:latin typeface="Arial" charset="0"/>
                <a:ea typeface="Arial" charset="0"/>
                <a:cs typeface="Arial" charset="0"/>
              </a:rPr>
              <a:t>Cryptography is central to these processes</a:t>
            </a:r>
          </a:p>
          <a:p>
            <a:endParaRPr lang="en-US" dirty="0"/>
          </a:p>
        </p:txBody>
      </p:sp>
      <p:sp>
        <p:nvSpPr>
          <p:cNvPr id="4" name="Text Placeholder 3"/>
          <p:cNvSpPr>
            <a:spLocks noGrp="1"/>
          </p:cNvSpPr>
          <p:nvPr>
            <p:ph type="body" sz="quarter" idx="10"/>
          </p:nvPr>
        </p:nvSpPr>
        <p:spPr/>
        <p:txBody>
          <a:bodyPr/>
          <a:lstStyle/>
          <a:p>
            <a:r>
              <a:rPr lang="en-US" dirty="0" smtClean="0"/>
              <a:t>Privacy</a:t>
            </a:r>
            <a:endParaRPr lang="en-US" dirty="0"/>
          </a:p>
        </p:txBody>
      </p:sp>
      <p:sp>
        <p:nvSpPr>
          <p:cNvPr id="5" name="Text Placeholder 4"/>
          <p:cNvSpPr>
            <a:spLocks noGrp="1"/>
          </p:cNvSpPr>
          <p:nvPr>
            <p:ph type="body" sz="quarter" idx="11"/>
          </p:nvPr>
        </p:nvSpPr>
        <p:spPr/>
        <p:txBody>
          <a:bodyPr/>
          <a:lstStyle/>
          <a:p>
            <a:r>
              <a:rPr lang="en-US" dirty="0" smtClean="0"/>
              <a:t>Participants require privacy and confidentiality</a:t>
            </a:r>
            <a:endParaRPr lang="en-US" dirty="0"/>
          </a:p>
        </p:txBody>
      </p:sp>
      <p:pic>
        <p:nvPicPr>
          <p:cNvPr id="6" name="Content Placeholder 5"/>
          <p:cNvPicPr>
            <a:picLocks noGrp="1" noChangeAspect="1"/>
          </p:cNvPicPr>
          <p:nvPr>
            <p:ph idx="1"/>
          </p:nvPr>
        </p:nvPicPr>
        <p:blipFill>
          <a:blip r:embed="rId3"/>
          <a:stretch>
            <a:fillRect/>
          </a:stretch>
        </p:blipFill>
        <p:spPr>
          <a:xfrm>
            <a:off x="5913966" y="1884765"/>
            <a:ext cx="5836123" cy="3279901"/>
          </a:xfrm>
          <a:prstGeom prst="rect">
            <a:avLst/>
          </a:prstGeom>
        </p:spPr>
      </p:pic>
    </p:spTree>
    <p:extLst>
      <p:ext uri="{BB962C8B-B14F-4D97-AF65-F5344CB8AC3E}">
        <p14:creationId xmlns:p14="http://schemas.microsoft.com/office/powerpoint/2010/main" val="1264628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pPr marL="171450" indent="-171450">
              <a:lnSpc>
                <a:spcPct val="95000"/>
              </a:lnSpc>
              <a:spcAft>
                <a:spcPct val="20000"/>
              </a:spcAft>
              <a:buClr>
                <a:srgbClr val="000E5E"/>
              </a:buClr>
              <a:buFont typeface="Arial" pitchFamily="34" charset="0"/>
              <a:buChar char="•"/>
            </a:pPr>
            <a:r>
              <a:rPr lang="en-US" dirty="0">
                <a:solidFill>
                  <a:srgbClr val="000000"/>
                </a:solidFill>
                <a:latin typeface="Arial" charset="0"/>
                <a:ea typeface="Arial" charset="0"/>
                <a:cs typeface="Arial" charset="0"/>
              </a:rPr>
              <a:t>Participants endorse transactions</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Arial" charset="0"/>
                <a:ea typeface="Arial" charset="0"/>
                <a:cs typeface="Arial" charset="0"/>
              </a:rPr>
              <a:t>Business network decides who will endorse transactions</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Arial" charset="0"/>
                <a:ea typeface="Arial" charset="0"/>
                <a:cs typeface="Arial" charset="0"/>
              </a:rPr>
              <a:t>Endorsed transactions are added to the ledger with appropriate confidentiality</a:t>
            </a:r>
          </a:p>
          <a:p>
            <a:pPr marL="177800" indent="-169863">
              <a:lnSpc>
                <a:spcPct val="95000"/>
              </a:lnSpc>
              <a:spcAft>
                <a:spcPct val="20000"/>
              </a:spcAft>
              <a:buClr>
                <a:srgbClr val="000E5E"/>
              </a:buClr>
              <a:buFont typeface="Arial" charset="0"/>
              <a:buChar char="•"/>
            </a:pPr>
            <a:r>
              <a:rPr lang="en-US" dirty="0">
                <a:solidFill>
                  <a:srgbClr val="000000"/>
                </a:solidFill>
                <a:latin typeface="Arial" charset="0"/>
                <a:ea typeface="Arial" charset="0"/>
                <a:cs typeface="Arial" charset="0"/>
              </a:rPr>
              <a:t>Assets have a verifiable audit trail</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Arial" charset="0"/>
                <a:ea typeface="Arial" charset="0"/>
                <a:cs typeface="Arial" charset="0"/>
              </a:rPr>
              <a:t>Transactions cannot be modified, inserted or deleted</a:t>
            </a:r>
          </a:p>
          <a:p>
            <a:pPr marL="177800" indent="-169863">
              <a:lnSpc>
                <a:spcPct val="95000"/>
              </a:lnSpc>
              <a:spcAft>
                <a:spcPct val="20000"/>
              </a:spcAft>
              <a:buClr>
                <a:srgbClr val="000E5E"/>
              </a:buClr>
              <a:buFont typeface="Arial" charset="0"/>
              <a:buChar char="•"/>
            </a:pPr>
            <a:r>
              <a:rPr lang="en-US" dirty="0">
                <a:solidFill>
                  <a:srgbClr val="000000"/>
                </a:solidFill>
                <a:latin typeface="Arial" charset="0"/>
                <a:ea typeface="Arial" charset="0"/>
                <a:cs typeface="Arial" charset="0"/>
              </a:rPr>
              <a:t>Achieved through consensus, provenance, immutability and finality</a:t>
            </a:r>
          </a:p>
          <a:p>
            <a:endParaRPr lang="en-US" dirty="0"/>
          </a:p>
        </p:txBody>
      </p:sp>
      <p:sp>
        <p:nvSpPr>
          <p:cNvPr id="4" name="Text Placeholder 3"/>
          <p:cNvSpPr>
            <a:spLocks noGrp="1"/>
          </p:cNvSpPr>
          <p:nvPr>
            <p:ph type="body" sz="quarter" idx="10"/>
          </p:nvPr>
        </p:nvSpPr>
        <p:spPr/>
        <p:txBody>
          <a:bodyPr/>
          <a:lstStyle/>
          <a:p>
            <a:r>
              <a:rPr lang="en-US" dirty="0" smtClean="0"/>
              <a:t>Proof</a:t>
            </a:r>
            <a:endParaRPr lang="en-US" dirty="0"/>
          </a:p>
        </p:txBody>
      </p:sp>
      <p:sp>
        <p:nvSpPr>
          <p:cNvPr id="5" name="Text Placeholder 4"/>
          <p:cNvSpPr>
            <a:spLocks noGrp="1"/>
          </p:cNvSpPr>
          <p:nvPr>
            <p:ph type="body" sz="quarter" idx="11"/>
          </p:nvPr>
        </p:nvSpPr>
        <p:spPr/>
        <p:txBody>
          <a:bodyPr/>
          <a:lstStyle/>
          <a:p>
            <a:r>
              <a:rPr lang="en-US" dirty="0" smtClean="0"/>
              <a:t>The ledger is the trusted source of information</a:t>
            </a:r>
            <a:endParaRPr lang="en-US" dirty="0"/>
          </a:p>
        </p:txBody>
      </p:sp>
      <p:pic>
        <p:nvPicPr>
          <p:cNvPr id="6" name="Content Placeholder 5"/>
          <p:cNvPicPr>
            <a:picLocks noGrp="1" noChangeAspect="1"/>
          </p:cNvPicPr>
          <p:nvPr>
            <p:ph idx="1"/>
          </p:nvPr>
        </p:nvPicPr>
        <p:blipFill>
          <a:blip r:embed="rId3"/>
          <a:stretch>
            <a:fillRect/>
          </a:stretch>
        </p:blipFill>
        <p:spPr>
          <a:xfrm>
            <a:off x="5947832" y="1884766"/>
            <a:ext cx="5866253" cy="3296834"/>
          </a:xfrm>
          <a:prstGeom prst="rect">
            <a:avLst/>
          </a:prstGeom>
        </p:spPr>
      </p:pic>
    </p:spTree>
    <p:extLst>
      <p:ext uri="{BB962C8B-B14F-4D97-AF65-F5344CB8AC3E}">
        <p14:creationId xmlns:p14="http://schemas.microsoft.com/office/powerpoint/2010/main" val="351201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smtClean="0"/>
              <a:t>IBM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is IBM </a:t>
            </a:r>
            <a:r>
              <a:rPr lang="en-US" dirty="0" err="1" smtClean="0"/>
              <a:t>Blockchain</a:t>
            </a:r>
            <a:endParaRPr lang="en-US" dirty="0"/>
          </a:p>
        </p:txBody>
      </p:sp>
    </p:spTree>
    <p:extLst>
      <p:ext uri="{BB962C8B-B14F-4D97-AF65-F5344CB8AC3E}">
        <p14:creationId xmlns:p14="http://schemas.microsoft.com/office/powerpoint/2010/main" val="1850212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IBM </a:t>
            </a:r>
            <a:r>
              <a:rPr lang="en-US" dirty="0" err="1"/>
              <a:t>Blockchain</a:t>
            </a:r>
            <a:r>
              <a:rPr lang="en-US" dirty="0"/>
              <a:t> Platform is a fully integrated enterprise-ready </a:t>
            </a:r>
            <a:r>
              <a:rPr lang="en-US" dirty="0" err="1"/>
              <a:t>blockchain</a:t>
            </a:r>
            <a:r>
              <a:rPr lang="en-US" dirty="0"/>
              <a:t> platform designed to accelerate the development, governance, and operation of a multi-institution business </a:t>
            </a:r>
            <a:r>
              <a:rPr lang="en-US" dirty="0" smtClean="0"/>
              <a:t>network</a:t>
            </a:r>
            <a:endParaRPr lang="en-US" dirty="0"/>
          </a:p>
          <a:p>
            <a:r>
              <a:rPr lang="en-US" dirty="0"/>
              <a:t>Full lifecycle tooling to speed activation and management of your network</a:t>
            </a:r>
          </a:p>
          <a:p>
            <a:r>
              <a:rPr lang="en-US" dirty="0"/>
              <a:t>Specialized compute for security, performance and resilience</a:t>
            </a:r>
          </a:p>
          <a:p>
            <a:r>
              <a:rPr lang="en-US" dirty="0"/>
              <a:t>Delivered via the IBM Cloud on a global footprint with 24x7 Integrated Support</a:t>
            </a:r>
          </a:p>
          <a:p>
            <a:r>
              <a:rPr lang="en-US" dirty="0"/>
              <a:t>Based on </a:t>
            </a:r>
            <a:r>
              <a:rPr lang="en-US" dirty="0" err="1"/>
              <a:t>Hyperledger</a:t>
            </a:r>
            <a:r>
              <a:rPr lang="en-US" dirty="0"/>
              <a:t> Fabric V1 runtime and using </a:t>
            </a:r>
            <a:r>
              <a:rPr lang="en-US" dirty="0" err="1"/>
              <a:t>Hyperledger</a:t>
            </a:r>
            <a:r>
              <a:rPr lang="en-US" dirty="0"/>
              <a:t> Composer development tools</a:t>
            </a:r>
          </a:p>
          <a:p>
            <a:endParaRPr lang="en-US" dirty="0"/>
          </a:p>
        </p:txBody>
      </p:sp>
      <p:sp>
        <p:nvSpPr>
          <p:cNvPr id="4" name="Text Placeholder 3"/>
          <p:cNvSpPr>
            <a:spLocks noGrp="1"/>
          </p:cNvSpPr>
          <p:nvPr>
            <p:ph type="body" sz="quarter" idx="10"/>
          </p:nvPr>
        </p:nvSpPr>
        <p:spPr/>
        <p:txBody>
          <a:bodyPr/>
          <a:lstStyle/>
          <a:p>
            <a:r>
              <a:rPr lang="en-US" dirty="0" smtClean="0"/>
              <a:t>IBM </a:t>
            </a:r>
            <a:r>
              <a:rPr lang="en-US" dirty="0" err="1" smtClean="0"/>
              <a:t>Blockchain</a:t>
            </a:r>
            <a:endParaRPr lang="en-US" dirty="0"/>
          </a:p>
        </p:txBody>
      </p:sp>
      <p:sp>
        <p:nvSpPr>
          <p:cNvPr id="5" name="Text Placeholder 4"/>
          <p:cNvSpPr>
            <a:spLocks noGrp="1"/>
          </p:cNvSpPr>
          <p:nvPr>
            <p:ph type="body" sz="quarter" idx="11"/>
          </p:nvPr>
        </p:nvSpPr>
        <p:spPr/>
        <p:txBody>
          <a:bodyPr/>
          <a:lstStyle/>
          <a:p>
            <a:r>
              <a:rPr lang="en-US" dirty="0" smtClean="0"/>
              <a:t>The </a:t>
            </a:r>
            <a:r>
              <a:rPr lang="en-US" dirty="0" err="1" smtClean="0"/>
              <a:t>ibm</a:t>
            </a:r>
            <a:r>
              <a:rPr lang="en-US" dirty="0" smtClean="0"/>
              <a:t> </a:t>
            </a:r>
            <a:r>
              <a:rPr lang="en-US" dirty="0" err="1" smtClean="0"/>
              <a:t>blockchain</a:t>
            </a:r>
            <a:r>
              <a:rPr lang="en-US" dirty="0" smtClean="0"/>
              <a:t> platform</a:t>
            </a:r>
            <a:endParaRPr lang="en-US" dirty="0"/>
          </a:p>
        </p:txBody>
      </p:sp>
      <p:pic>
        <p:nvPicPr>
          <p:cNvPr id="6" name="Picture 5"/>
          <p:cNvPicPr>
            <a:picLocks noChangeAspect="1"/>
          </p:cNvPicPr>
          <p:nvPr/>
        </p:nvPicPr>
        <p:blipFill>
          <a:blip r:embed="rId3"/>
          <a:stretch>
            <a:fillRect/>
          </a:stretch>
        </p:blipFill>
        <p:spPr>
          <a:xfrm>
            <a:off x="1065146" y="3202007"/>
            <a:ext cx="3456432" cy="1234440"/>
          </a:xfrm>
          <a:prstGeom prst="rect">
            <a:avLst/>
          </a:prstGeom>
        </p:spPr>
      </p:pic>
      <p:pic>
        <p:nvPicPr>
          <p:cNvPr id="7" name="Picture 6"/>
          <p:cNvPicPr>
            <a:picLocks noChangeAspect="1"/>
          </p:cNvPicPr>
          <p:nvPr/>
        </p:nvPicPr>
        <p:blipFill>
          <a:blip r:embed="rId4"/>
          <a:stretch>
            <a:fillRect/>
          </a:stretch>
        </p:blipFill>
        <p:spPr>
          <a:xfrm>
            <a:off x="1065146" y="4458160"/>
            <a:ext cx="3456432" cy="1234440"/>
          </a:xfrm>
          <a:prstGeom prst="rect">
            <a:avLst/>
          </a:prstGeom>
        </p:spPr>
      </p:pic>
      <p:pic>
        <p:nvPicPr>
          <p:cNvPr id="8" name="Picture 7"/>
          <p:cNvPicPr>
            <a:picLocks noChangeAspect="1"/>
          </p:cNvPicPr>
          <p:nvPr/>
        </p:nvPicPr>
        <p:blipFill>
          <a:blip r:embed="rId5"/>
          <a:stretch>
            <a:fillRect/>
          </a:stretch>
        </p:blipFill>
        <p:spPr>
          <a:xfrm>
            <a:off x="1061597" y="1944236"/>
            <a:ext cx="3456432" cy="12344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505281089"/>
              </p:ext>
            </p:extLst>
          </p:nvPr>
        </p:nvGraphicFramePr>
        <p:xfrm>
          <a:off x="1061597" y="1944236"/>
          <a:ext cx="3459981" cy="3749982"/>
        </p:xfrm>
        <a:graphic>
          <a:graphicData uri="http://schemas.openxmlformats.org/drawingml/2006/table">
            <a:tbl>
              <a:tblPr firstRow="1" bandRow="1">
                <a:tableStyleId>{5C22544A-7EE6-4342-B048-85BDC9FD1C3A}</a:tableStyleId>
              </a:tblPr>
              <a:tblGrid>
                <a:gridCol w="3459981">
                  <a:extLst>
                    <a:ext uri="{9D8B030D-6E8A-4147-A177-3AD203B41FA5}">
                      <a16:colId xmlns="" xmlns:a16="http://schemas.microsoft.com/office/drawing/2014/main" val="3352090704"/>
                    </a:ext>
                  </a:extLst>
                </a:gridCol>
              </a:tblGrid>
              <a:tr h="1249994">
                <a:tc>
                  <a:txBody>
                    <a:bodyPr/>
                    <a:lstStyle/>
                    <a:p>
                      <a:pPr defTabSz="457189">
                        <a:lnSpc>
                          <a:spcPct val="100000"/>
                        </a:lnSpc>
                        <a:spcBef>
                          <a:spcPts val="1100"/>
                        </a:spcBef>
                        <a:defRPr/>
                      </a:pPr>
                      <a:r>
                        <a:rPr lang="en-US" sz="1800" b="0" i="0" dirty="0">
                          <a:solidFill>
                            <a:srgbClr val="FFFFFF"/>
                          </a:solidFill>
                          <a:latin typeface="+mn-lt"/>
                          <a:ea typeface="Arial" charset="0"/>
                          <a:cs typeface="Arial" charset="0"/>
                        </a:rPr>
                        <a:t>Develop</a:t>
                      </a:r>
                    </a:p>
                    <a:p>
                      <a:pPr lvl="0" algn="l" defTabSz="457189">
                        <a:spcBef>
                          <a:spcPts val="1100"/>
                        </a:spcBef>
                        <a:buNone/>
                        <a:defRPr/>
                      </a:pPr>
                      <a:r>
                        <a:rPr lang="en-US" sz="1200" b="0" i="0" u="none" strike="noStrike" noProof="0" dirty="0">
                          <a:solidFill>
                            <a:srgbClr val="FFFFFF"/>
                          </a:solidFill>
                          <a:latin typeface="Arial" charset="0"/>
                        </a:rPr>
                        <a:t>Explore and accelerate development time with tools that ensure close alignment between business leaders and developers</a:t>
                      </a:r>
                      <a:endParaRPr lang="en-US" sz="1200" b="0" i="0" u="none" strike="noStrike" noProof="0" dirty="0">
                        <a:solidFill>
                          <a:srgbClr val="000E5E"/>
                        </a:solidFill>
                        <a:latin typeface="Arial" charset="0"/>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0E5E">
                        <a:alpha val="74902"/>
                      </a:srgbClr>
                    </a:solidFill>
                  </a:tcPr>
                </a:tc>
                <a:extLst>
                  <a:ext uri="{0D108BD9-81ED-4DB2-BD59-A6C34878D82A}">
                    <a16:rowId xmlns="" xmlns:a16="http://schemas.microsoft.com/office/drawing/2014/main" val="587764432"/>
                  </a:ext>
                </a:extLst>
              </a:tr>
              <a:tr h="1249994">
                <a:tc>
                  <a:txBody>
                    <a:bodyPr/>
                    <a:lstStyle/>
                    <a:p>
                      <a:pPr defTabSz="457189">
                        <a:lnSpc>
                          <a:spcPct val="100000"/>
                        </a:lnSpc>
                        <a:spcBef>
                          <a:spcPts val="1100"/>
                        </a:spcBef>
                        <a:defRPr/>
                      </a:pPr>
                      <a:r>
                        <a:rPr lang="en-US" sz="1800" b="0" i="0" dirty="0">
                          <a:solidFill>
                            <a:srgbClr val="FFFFFF"/>
                          </a:solidFill>
                          <a:latin typeface="+mn-lt"/>
                          <a:ea typeface="Arial" charset="0"/>
                          <a:cs typeface="Arial" charset="0"/>
                        </a:rPr>
                        <a:t>Govern</a:t>
                      </a:r>
                    </a:p>
                    <a:p>
                      <a:pPr lvl="0" algn="l" defTabSz="457189">
                        <a:spcBef>
                          <a:spcPts val="1100"/>
                        </a:spcBef>
                        <a:buNone/>
                        <a:defRPr/>
                      </a:pPr>
                      <a:r>
                        <a:rPr lang="en-US" sz="1200" b="0" i="0" u="none" strike="noStrike" noProof="0" dirty="0">
                          <a:solidFill>
                            <a:srgbClr val="FFFFFF"/>
                          </a:solidFill>
                          <a:latin typeface="Arial" charset="0"/>
                        </a:rPr>
                        <a:t>Speed activation, customization and management of your business network with democratic, </a:t>
                      </a:r>
                      <a:r>
                        <a:rPr lang="en-US" sz="1200" b="0" i="0" dirty="0">
                          <a:solidFill>
                            <a:srgbClr val="FFFFFF"/>
                          </a:solidFill>
                          <a:latin typeface="+mn-lt"/>
                          <a:ea typeface="Arial" charset="0"/>
                          <a:cs typeface="Arial" charset="0"/>
                        </a:rPr>
                        <a:t>multi-party governance tooling</a:t>
                      </a:r>
                      <a:endParaRPr b="0" i="0" dirty="0">
                        <a:ea typeface="Arial" charset="0"/>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64FF">
                        <a:alpha val="74902"/>
                      </a:srgbClr>
                    </a:solidFill>
                  </a:tcPr>
                </a:tc>
                <a:extLst>
                  <a:ext uri="{0D108BD9-81ED-4DB2-BD59-A6C34878D82A}">
                    <a16:rowId xmlns="" xmlns:a16="http://schemas.microsoft.com/office/drawing/2014/main" val="2523274058"/>
                  </a:ext>
                </a:extLst>
              </a:tr>
              <a:tr h="1249994">
                <a:tc>
                  <a:txBody>
                    <a:bodyPr/>
                    <a:lstStyle/>
                    <a:p>
                      <a:pPr defTabSz="457189">
                        <a:lnSpc>
                          <a:spcPct val="100000"/>
                        </a:lnSpc>
                        <a:spcBef>
                          <a:spcPts val="1100"/>
                        </a:spcBef>
                        <a:defRPr/>
                      </a:pPr>
                      <a:r>
                        <a:rPr lang="en-US" sz="1800" b="0" i="0" dirty="0">
                          <a:solidFill>
                            <a:srgbClr val="FFFFFF"/>
                          </a:solidFill>
                          <a:latin typeface="+mn-lt"/>
                          <a:ea typeface="Arial" charset="0"/>
                          <a:cs typeface="Arial" charset="0"/>
                        </a:rPr>
                        <a:t>Operate</a:t>
                      </a:r>
                    </a:p>
                    <a:p>
                      <a:pPr defTabSz="457189">
                        <a:lnSpc>
                          <a:spcPct val="100000"/>
                        </a:lnSpc>
                        <a:spcBef>
                          <a:spcPts val="1100"/>
                        </a:spcBef>
                        <a:defRPr/>
                      </a:pPr>
                      <a:r>
                        <a:rPr lang="en-US" sz="1200" b="0" i="0" dirty="0">
                          <a:solidFill>
                            <a:srgbClr val="FFFFFF"/>
                          </a:solidFill>
                          <a:latin typeface="+mn-lt"/>
                          <a:ea typeface="Arial" charset="0"/>
                          <a:cs typeface="Arial" charset="0"/>
                        </a:rPr>
                        <a:t>Deploy and operate always-on networks </a:t>
                      </a:r>
                      <a:r>
                        <a:rPr lang="en-US" dirty="0"/>
                        <a:t/>
                      </a:r>
                      <a:br>
                        <a:rPr lang="en-US" dirty="0"/>
                      </a:br>
                      <a:r>
                        <a:rPr lang="en-US" sz="1200" b="0" i="0" dirty="0">
                          <a:solidFill>
                            <a:srgbClr val="FFFFFF"/>
                          </a:solidFill>
                          <a:latin typeface="+mn-lt"/>
                          <a:ea typeface="Arial" charset="0"/>
                          <a:cs typeface="Arial" charset="0"/>
                        </a:rPr>
                        <a:t>with production-ready enterprise performance and security for most demanding use cases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579BFF">
                        <a:alpha val="80000"/>
                      </a:srgbClr>
                    </a:solidFill>
                  </a:tcPr>
                </a:tc>
                <a:extLst>
                  <a:ext uri="{0D108BD9-81ED-4DB2-BD59-A6C34878D82A}">
                    <a16:rowId xmlns="" xmlns:a16="http://schemas.microsoft.com/office/drawing/2014/main" val="2149682216"/>
                  </a:ext>
                </a:extLst>
              </a:tr>
            </a:tbl>
          </a:graphicData>
        </a:graphic>
      </p:graphicFrame>
      <p:sp>
        <p:nvSpPr>
          <p:cNvPr id="10" name="Rectangle 9"/>
          <p:cNvSpPr/>
          <p:nvPr/>
        </p:nvSpPr>
        <p:spPr>
          <a:xfrm>
            <a:off x="1293175" y="5752563"/>
            <a:ext cx="2890535" cy="338554"/>
          </a:xfrm>
          <a:prstGeom prst="rect">
            <a:avLst/>
          </a:prstGeom>
        </p:spPr>
        <p:txBody>
          <a:bodyPr wrap="none">
            <a:spAutoFit/>
          </a:bodyPr>
          <a:lstStyle/>
          <a:p>
            <a:pPr algn="ctr"/>
            <a:r>
              <a:rPr lang="en-US" sz="1600" dirty="0" smtClean="0">
                <a:solidFill>
                  <a:srgbClr val="2F4EFF"/>
                </a:solidFill>
                <a:hlinkClick r:id="rId6"/>
              </a:rPr>
              <a:t>http</a:t>
            </a:r>
            <a:r>
              <a:rPr lang="en-US" sz="1600" dirty="0">
                <a:solidFill>
                  <a:srgbClr val="2F4EFF"/>
                </a:solidFill>
                <a:hlinkClick r:id="rId6"/>
              </a:rPr>
              <a:t>://</a:t>
            </a:r>
            <a:r>
              <a:rPr lang="en-US" sz="1600" dirty="0" smtClean="0">
                <a:solidFill>
                  <a:srgbClr val="2F4EFF"/>
                </a:solidFill>
                <a:hlinkClick r:id="rId6"/>
              </a:rPr>
              <a:t>ibm.biz/Platform_Demo</a:t>
            </a:r>
            <a:endParaRPr lang="en-US" sz="1600" dirty="0">
              <a:solidFill>
                <a:srgbClr val="2F4EFF"/>
              </a:solidFill>
            </a:endParaRPr>
          </a:p>
        </p:txBody>
      </p:sp>
    </p:spTree>
    <p:extLst>
      <p:ext uri="{BB962C8B-B14F-4D97-AF65-F5344CB8AC3E}">
        <p14:creationId xmlns:p14="http://schemas.microsoft.com/office/powerpoint/2010/main" val="17418933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IBM </a:t>
            </a:r>
            <a:r>
              <a:rPr lang="en-US" dirty="0" err="1" smtClean="0"/>
              <a:t>Blockchain</a:t>
            </a:r>
            <a:endParaRPr lang="en-US" dirty="0"/>
          </a:p>
        </p:txBody>
      </p:sp>
      <p:sp>
        <p:nvSpPr>
          <p:cNvPr id="4" name="Text Placeholder 3"/>
          <p:cNvSpPr>
            <a:spLocks noGrp="1"/>
          </p:cNvSpPr>
          <p:nvPr>
            <p:ph type="body" sz="quarter" idx="11"/>
          </p:nvPr>
        </p:nvSpPr>
        <p:spPr/>
        <p:txBody>
          <a:bodyPr/>
          <a:lstStyle/>
          <a:p>
            <a:r>
              <a:rPr lang="en-US" dirty="0" smtClean="0"/>
              <a:t>Making </a:t>
            </a:r>
            <a:r>
              <a:rPr lang="en-US" dirty="0" err="1" smtClean="0"/>
              <a:t>blockchain</a:t>
            </a:r>
            <a:r>
              <a:rPr lang="en-US" dirty="0" smtClean="0"/>
              <a:t> real for businesses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88152598"/>
              </p:ext>
            </p:extLst>
          </p:nvPr>
        </p:nvGraphicFramePr>
        <p:xfrm>
          <a:off x="1994384" y="2142670"/>
          <a:ext cx="8207940" cy="3842075"/>
        </p:xfrm>
        <a:graphic>
          <a:graphicData uri="http://schemas.openxmlformats.org/drawingml/2006/table">
            <a:tbl>
              <a:tblPr>
                <a:tableStyleId>{5C22544A-7EE6-4342-B048-85BDC9FD1C3A}</a:tableStyleId>
              </a:tblPr>
              <a:tblGrid>
                <a:gridCol w="2735980"/>
                <a:gridCol w="2735980"/>
                <a:gridCol w="2735980"/>
              </a:tblGrid>
              <a:tr h="0">
                <a:tc>
                  <a:txBody>
                    <a:bodyPr/>
                    <a:lstStyle/>
                    <a:p>
                      <a:pPr algn="ctr"/>
                      <a:r>
                        <a:rPr kumimoji="0" lang="en-US" sz="1050" b="0" i="0" u="none" strike="noStrike" kern="1200" cap="none" spc="0" normalizeH="0" baseline="0" dirty="0" smtClean="0">
                          <a:ln>
                            <a:noFill/>
                          </a:ln>
                          <a:solidFill>
                            <a:schemeClr val="bg2"/>
                          </a:solidFill>
                          <a:effectLst/>
                          <a:uLnTx/>
                          <a:uFillTx/>
                          <a:latin typeface="+mn-lt"/>
                          <a:ea typeface="Arial" charset="0"/>
                          <a:cs typeface="+mn-cs"/>
                        </a:rPr>
                        <a:t>Trade Finance</a:t>
                      </a:r>
                    </a:p>
                  </a:txBody>
                  <a:tcPr marL="81178" marR="81178" marT="40589" marB="40589"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1050" b="0" i="0" u="none" strike="noStrike" kern="1200" cap="none" spc="0" normalizeH="0" baseline="0" dirty="0" smtClean="0">
                          <a:ln>
                            <a:noFill/>
                          </a:ln>
                          <a:solidFill>
                            <a:schemeClr val="bg2"/>
                          </a:solidFill>
                          <a:effectLst/>
                          <a:uLnTx/>
                          <a:uFillTx/>
                          <a:latin typeface="+mn-lt"/>
                          <a:ea typeface="Arial" charset="0"/>
                          <a:cs typeface="+mn-cs"/>
                        </a:rPr>
                        <a:t>Pre and Post Trade</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smtClean="0">
                          <a:ln>
                            <a:noFill/>
                          </a:ln>
                          <a:solidFill>
                            <a:schemeClr val="bg2"/>
                          </a:solidFill>
                          <a:effectLst/>
                          <a:uLnTx/>
                          <a:uFillTx/>
                          <a:latin typeface="+mn-lt"/>
                          <a:ea typeface="Arial" charset="0"/>
                          <a:cs typeface="+mn-cs"/>
                        </a:rPr>
                        <a:t>Complex Risk Coverage</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0">
                <a:tc>
                  <a:txBody>
                    <a:bodyPr/>
                    <a:lstStyle/>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txBody>
                  <a:tcPr marL="81178" marR="81178" marT="40589" marB="40589">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Tx/>
                        <a:buNone/>
                      </a:pPr>
                      <a:endParaRPr lang="en-US" sz="900" b="0" baseline="0" dirty="0" smtClean="0">
                        <a:solidFill>
                          <a:schemeClr val="tx1"/>
                        </a:solidFill>
                      </a:endParaRPr>
                    </a:p>
                  </a:txBody>
                  <a:tcPr marL="81178" marR="81178" marT="40589" marB="40589">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smtClean="0">
                          <a:ln>
                            <a:noFill/>
                          </a:ln>
                          <a:solidFill>
                            <a:schemeClr val="bg2"/>
                          </a:solidFill>
                          <a:effectLst/>
                          <a:uLnTx/>
                          <a:uFillTx/>
                          <a:latin typeface="+mn-lt"/>
                          <a:ea typeface="Arial" charset="0"/>
                          <a:cs typeface="+mn-cs"/>
                        </a:rPr>
                        <a:t>Identity/ Know your customer (KYC)</a:t>
                      </a:r>
                    </a:p>
                  </a:txBody>
                  <a:tcPr marL="81178" marR="81178" marT="40589" marB="40589"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smtClean="0">
                          <a:ln>
                            <a:noFill/>
                          </a:ln>
                          <a:solidFill>
                            <a:schemeClr val="bg2"/>
                          </a:solidFill>
                          <a:effectLst/>
                          <a:uLnTx/>
                          <a:uFillTx/>
                          <a:latin typeface="+mn-lt"/>
                          <a:ea typeface="Arial" charset="0"/>
                          <a:cs typeface="+mn-cs"/>
                        </a:rPr>
                        <a:t>Unlisted Securities/ Private Equity Funds</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smtClean="0">
                          <a:ln>
                            <a:noFill/>
                          </a:ln>
                          <a:solidFill>
                            <a:schemeClr val="bg2"/>
                          </a:solidFill>
                          <a:effectLst/>
                          <a:uLnTx/>
                          <a:uFillTx/>
                          <a:latin typeface="+mn-lt"/>
                          <a:ea typeface="Arial" charset="0"/>
                          <a:cs typeface="+mn-cs"/>
                        </a:rPr>
                        <a:t>Loyalty Program</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0">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buFontTx/>
                        <a:buNone/>
                      </a:pPr>
                      <a:r>
                        <a:rPr lang="en-US" sz="1050" b="1" dirty="0" smtClean="0">
                          <a:solidFill>
                            <a:schemeClr val="bg2"/>
                          </a:solidFill>
                        </a:rPr>
                        <a:t>Medicated Health</a:t>
                      </a:r>
                      <a:r>
                        <a:rPr lang="en-US" sz="1050" b="1" baseline="0" dirty="0" smtClean="0">
                          <a:solidFill>
                            <a:schemeClr val="bg2"/>
                          </a:solidFill>
                        </a:rPr>
                        <a:t> Data Exchange</a:t>
                      </a:r>
                    </a:p>
                  </a:txBody>
                  <a:tcPr marL="81178" marR="81178" marT="40589" marB="40589"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FontTx/>
                        <a:buNone/>
                      </a:pPr>
                      <a:r>
                        <a:rPr lang="en-US" sz="1050" b="1" dirty="0" smtClean="0">
                          <a:solidFill>
                            <a:schemeClr val="bg2"/>
                          </a:solidFill>
                        </a:rPr>
                        <a:t>Fraud/</a:t>
                      </a:r>
                      <a:r>
                        <a:rPr lang="en-US" sz="1050" b="1" baseline="0" dirty="0" smtClean="0">
                          <a:solidFill>
                            <a:schemeClr val="bg2"/>
                          </a:solidFill>
                        </a:rPr>
                        <a:t> </a:t>
                      </a:r>
                      <a:r>
                        <a:rPr lang="en-US" sz="1050" b="1" dirty="0" smtClean="0">
                          <a:solidFill>
                            <a:schemeClr val="bg2"/>
                          </a:solidFill>
                        </a:rPr>
                        <a:t>Compliance </a:t>
                      </a:r>
                      <a:r>
                        <a:rPr lang="en-US" sz="1050" b="1" baseline="0" dirty="0" smtClean="0">
                          <a:solidFill>
                            <a:schemeClr val="bg2"/>
                          </a:solidFill>
                        </a:rPr>
                        <a:t>Registry</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FontTx/>
                        <a:buNone/>
                      </a:pPr>
                      <a:r>
                        <a:rPr lang="en-US" sz="1050" b="1" dirty="0" smtClean="0">
                          <a:solidFill>
                            <a:schemeClr val="bg2"/>
                          </a:solidFill>
                        </a:rPr>
                        <a:t>Distributed Energy/ Carbon Credit</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629689">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Bef>
                          <a:spcPts val="300"/>
                        </a:spcBef>
                        <a:buFontTx/>
                        <a:buNone/>
                      </a:pPr>
                      <a:endParaRPr lang="en-US" sz="900" b="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Supply Chain</a:t>
                      </a:r>
                    </a:p>
                  </a:txBody>
                  <a:tcPr marL="81178" marR="81178" marT="40589" marB="40589"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Food Trust</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Provenance/ Traceability</a:t>
                      </a:r>
                    </a:p>
                  </a:txBody>
                  <a:tcPr marL="81178" marR="81178" marT="40589" marB="40589"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txBody>
                  <a:tcPr marL="81178" marR="81178" marT="40589" marB="40589">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dirty="0" smtClean="0"/>
                    </a:p>
                  </a:txBody>
                  <a:tcPr marL="81178" marR="81178" marT="40589" marB="40589">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34190" y="3457240"/>
            <a:ext cx="1070484" cy="3064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06292" y="3464645"/>
            <a:ext cx="901606" cy="23233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85954" y="3858008"/>
            <a:ext cx="787227" cy="1520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87579" y="5410417"/>
            <a:ext cx="427023" cy="3852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552700" y="3519953"/>
            <a:ext cx="689029" cy="44212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24093" y="2565354"/>
            <a:ext cx="520817" cy="28124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897215" y="2476567"/>
            <a:ext cx="458814" cy="458814"/>
          </a:xfrm>
          <a:prstGeom prst="rect">
            <a:avLst/>
          </a:prstGeom>
        </p:spPr>
      </p:pic>
      <p:pic>
        <p:nvPicPr>
          <p:cNvPr id="13" name="Picture 12">
            <a:extLst/>
          </p:cNvPr>
          <p:cNvPicPr>
            <a:picLocks noChangeAspect="1"/>
          </p:cNvPicPr>
          <p:nvPr/>
        </p:nvPicPr>
        <p:blipFill>
          <a:blip r:embed="rId10"/>
          <a:stretch>
            <a:fillRect/>
          </a:stretch>
        </p:blipFill>
        <p:spPr>
          <a:xfrm>
            <a:off x="5156299" y="2486637"/>
            <a:ext cx="564795" cy="150901"/>
          </a:xfrm>
          <a:prstGeom prst="rect">
            <a:avLst/>
          </a:prstGeom>
          <a:solidFill>
            <a:srgbClr val="FFFFFF"/>
          </a:solidFill>
        </p:spPr>
      </p:pic>
      <p:pic>
        <p:nvPicPr>
          <p:cNvPr id="14" name="Picture 163" descr="jpx">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767291" y="2524224"/>
            <a:ext cx="379060" cy="449263"/>
          </a:xfrm>
          <a:prstGeom prst="rect">
            <a:avLst/>
          </a:prstGeom>
          <a:solidFill>
            <a:srgbClr val="FFFFFF"/>
          </a:solidFill>
          <a:effectLst/>
        </p:spPr>
      </p:pic>
      <p:pic>
        <p:nvPicPr>
          <p:cNvPr id="15" name="Picture 155" descr="CLS">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6000369" y="2428577"/>
            <a:ext cx="563901" cy="270025"/>
          </a:xfrm>
          <a:prstGeom prst="rect">
            <a:avLst/>
          </a:prstGeom>
          <a:solidFill>
            <a:srgbClr val="FFFFFF"/>
          </a:solidFill>
          <a:effectLst/>
        </p:spPr>
      </p:pic>
      <p:pic>
        <p:nvPicPr>
          <p:cNvPr id="16" name="Picture 15"/>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400858" y="2667753"/>
            <a:ext cx="905434" cy="327401"/>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533706" y="5454323"/>
            <a:ext cx="531964" cy="256810"/>
          </a:xfrm>
          <a:prstGeom prst="rect">
            <a:avLst/>
          </a:prstGeom>
        </p:spPr>
      </p:pic>
      <p:pic>
        <p:nvPicPr>
          <p:cNvPr id="18" name="Picture 156" descr="walmart">
            <a:extLst/>
          </p:cNvPr>
          <p:cNvPicPr>
            <a:picLocks noChangeAspect="1" noChangeArrowheads="1"/>
          </p:cNvPicPr>
          <p:nvPr/>
        </p:nvPicPr>
        <p:blipFill>
          <a:blip r:embed="rId15"/>
          <a:srcRect/>
          <a:stretch>
            <a:fillRect/>
          </a:stretch>
        </p:blipFill>
        <p:spPr bwMode="auto">
          <a:xfrm>
            <a:off x="4760796" y="5425961"/>
            <a:ext cx="833477" cy="234415"/>
          </a:xfrm>
          <a:prstGeom prst="rect">
            <a:avLst/>
          </a:prstGeom>
          <a:solidFill>
            <a:srgbClr val="FFFFFF"/>
          </a:solidFill>
          <a:effectLst/>
        </p:spPr>
      </p:pic>
      <p:pic>
        <p:nvPicPr>
          <p:cNvPr id="19" name="Picture 2" descr="https://c1.staticflickr.com/9/8823/27680419843_935989fd13_b.jpg">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210810" y="5458130"/>
            <a:ext cx="1351460" cy="265831"/>
          </a:xfrm>
          <a:prstGeom prst="rect">
            <a:avLst/>
          </a:prstGeom>
          <a:noFill/>
        </p:spPr>
      </p:pic>
      <p:pic>
        <p:nvPicPr>
          <p:cNvPr id="20" name="Picture 19"/>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536331" y="4455515"/>
            <a:ext cx="1027939" cy="288464"/>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774315" y="4450931"/>
            <a:ext cx="927192" cy="253696"/>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2849760" y="4428072"/>
            <a:ext cx="838712" cy="394893"/>
          </a:xfrm>
          <a:prstGeom prst="rect">
            <a:avLst/>
          </a:prstGeom>
        </p:spPr>
      </p:pic>
      <p:pic>
        <p:nvPicPr>
          <p:cNvPr id="23" name="Picture 22"/>
          <p:cNvPicPr>
            <a:picLocks noChangeAspect="1"/>
          </p:cNvPicPr>
          <p:nvPr/>
        </p:nvPicPr>
        <p:blipFill>
          <a:blip r:embed="rId20"/>
          <a:stretch>
            <a:fillRect/>
          </a:stretch>
        </p:blipFill>
        <p:spPr>
          <a:xfrm>
            <a:off x="9076047" y="4450931"/>
            <a:ext cx="835505" cy="321650"/>
          </a:xfrm>
          <a:prstGeom prst="rect">
            <a:avLst/>
          </a:prstGeom>
        </p:spPr>
      </p:pic>
      <p:pic>
        <p:nvPicPr>
          <p:cNvPr id="24" name="Picture 37" descr="Logo_Credit_mutuel_ARKEA">
            <a:extLst/>
          </p:cNvPr>
          <p:cNvPicPr>
            <a:picLocks noChangeAspect="1" noChangeArrowheads="1"/>
          </p:cNvPicPr>
          <p:nvPr/>
        </p:nvPicPr>
        <p:blipFill>
          <a:blip r:embed="rId21" cstate="print"/>
          <a:srcRect/>
          <a:stretch>
            <a:fillRect/>
          </a:stretch>
        </p:blipFill>
        <p:spPr bwMode="auto">
          <a:xfrm>
            <a:off x="3677206" y="3537769"/>
            <a:ext cx="783428" cy="225872"/>
          </a:xfrm>
          <a:prstGeom prst="rect">
            <a:avLst/>
          </a:prstGeom>
          <a:solidFill>
            <a:srgbClr val="FFFFFF"/>
          </a:solidFill>
          <a:effectLst/>
        </p:spPr>
      </p:pic>
      <p:pic>
        <p:nvPicPr>
          <p:cNvPr id="25" name="Picture 24"/>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951483" y="3795103"/>
            <a:ext cx="654952" cy="240655"/>
          </a:xfrm>
          <a:prstGeom prst="rect">
            <a:avLst/>
          </a:prstGeom>
        </p:spPr>
      </p:pic>
      <p:pic>
        <p:nvPicPr>
          <p:cNvPr id="26" name="Picture 25"/>
          <p:cNvPicPr>
            <a:picLocks noChangeAspect="1"/>
          </p:cNvPicPr>
          <p:nvPr/>
        </p:nvPicPr>
        <p:blipFill>
          <a:blip r:embed="rId23"/>
          <a:stretch>
            <a:fillRect/>
          </a:stretch>
        </p:blipFill>
        <p:spPr>
          <a:xfrm>
            <a:off x="2505838" y="3462914"/>
            <a:ext cx="697812" cy="282896"/>
          </a:xfrm>
          <a:prstGeom prst="rect">
            <a:avLst/>
          </a:prstGeom>
        </p:spPr>
      </p:pic>
      <p:pic>
        <p:nvPicPr>
          <p:cNvPr id="27" name="Picture 26"/>
          <p:cNvPicPr>
            <a:picLocks noChangeAspect="1"/>
          </p:cNvPicPr>
          <p:nvPr/>
        </p:nvPicPr>
        <p:blipFill>
          <a:blip r:embed="rId24"/>
          <a:stretch>
            <a:fillRect/>
          </a:stretch>
        </p:blipFill>
        <p:spPr>
          <a:xfrm>
            <a:off x="2400732" y="2486726"/>
            <a:ext cx="1280307" cy="149248"/>
          </a:xfrm>
          <a:prstGeom prst="rect">
            <a:avLst/>
          </a:prstGeom>
        </p:spPr>
      </p:pic>
      <p:pic>
        <p:nvPicPr>
          <p:cNvPr id="28" name="Picture 36" descr="Mizuho Financial">
            <a:extLst/>
          </p:cNvPr>
          <p:cNvPicPr>
            <a:picLocks noChangeAspect="1" noChangeArrowheads="1"/>
          </p:cNvPicPr>
          <p:nvPr/>
        </p:nvPicPr>
        <p:blipFill>
          <a:blip r:embed="rId25" cstate="print"/>
          <a:srcRect/>
          <a:stretch>
            <a:fillRect/>
          </a:stretch>
        </p:blipFill>
        <p:spPr bwMode="auto">
          <a:xfrm>
            <a:off x="4035068" y="2538013"/>
            <a:ext cx="425565" cy="228275"/>
          </a:xfrm>
          <a:prstGeom prst="rect">
            <a:avLst/>
          </a:prstGeom>
          <a:solidFill>
            <a:schemeClr val="bg1"/>
          </a:solidFill>
          <a:effectLst/>
        </p:spPr>
      </p:pic>
      <p:pic>
        <p:nvPicPr>
          <p:cNvPr id="29" name="Picture 2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2596273" y="2765777"/>
            <a:ext cx="721696" cy="123843"/>
          </a:xfrm>
          <a:prstGeom prst="rect">
            <a:avLst/>
          </a:prstGeom>
        </p:spPr>
      </p:pic>
      <p:pic>
        <p:nvPicPr>
          <p:cNvPr id="30" name="Picture 29"/>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3377843" y="2675760"/>
            <a:ext cx="564294" cy="235296"/>
          </a:xfrm>
          <a:prstGeom prst="rect">
            <a:avLst/>
          </a:prstGeom>
        </p:spPr>
      </p:pic>
      <p:pic>
        <p:nvPicPr>
          <p:cNvPr id="31" name="Picture 30"/>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4878569" y="5702947"/>
            <a:ext cx="371351" cy="188151"/>
          </a:xfrm>
          <a:prstGeom prst="rect">
            <a:avLst/>
          </a:prstGeom>
        </p:spPr>
      </p:pic>
      <p:pic>
        <p:nvPicPr>
          <p:cNvPr id="32" name="Picture 31"/>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5334821" y="5676872"/>
            <a:ext cx="321159" cy="264635"/>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5774490" y="5668586"/>
            <a:ext cx="293953" cy="292974"/>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6146479" y="5669054"/>
            <a:ext cx="400318" cy="300810"/>
          </a:xfrm>
          <a:prstGeom prst="rect">
            <a:avLst/>
          </a:prstGeom>
        </p:spPr>
      </p:pic>
      <p:pic>
        <p:nvPicPr>
          <p:cNvPr id="35" name="Picture 34"/>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586740" y="5657059"/>
            <a:ext cx="428670" cy="306432"/>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04100" y="5704233"/>
            <a:ext cx="216033" cy="185578"/>
          </a:xfrm>
          <a:prstGeom prst="rect">
            <a:avLst/>
          </a:prstGeom>
        </p:spPr>
      </p:pic>
      <p:pic>
        <p:nvPicPr>
          <p:cNvPr id="37" name="Picture 36"/>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5670007" y="5450233"/>
            <a:ext cx="545725" cy="162626"/>
          </a:xfrm>
          <a:prstGeom prst="rect">
            <a:avLst/>
          </a:prstGeom>
        </p:spPr>
      </p:pic>
      <p:pic>
        <p:nvPicPr>
          <p:cNvPr id="38" name="Picture 37"/>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6230029" y="5333376"/>
            <a:ext cx="709947" cy="357643"/>
          </a:xfrm>
          <a:prstGeom prst="rect">
            <a:avLst/>
          </a:prstGeom>
        </p:spPr>
      </p:pic>
      <p:pic>
        <p:nvPicPr>
          <p:cNvPr id="39" name="Picture 38"/>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6925506" y="5405629"/>
            <a:ext cx="491884" cy="185417"/>
          </a:xfrm>
          <a:prstGeom prst="rect">
            <a:avLst/>
          </a:prstGeom>
        </p:spPr>
      </p:pic>
    </p:spTree>
    <p:extLst>
      <p:ext uri="{BB962C8B-B14F-4D97-AF65-F5344CB8AC3E}">
        <p14:creationId xmlns:p14="http://schemas.microsoft.com/office/powerpoint/2010/main" val="1987255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err="1" smtClean="0"/>
              <a:t>Hyperledger</a:t>
            </a:r>
            <a:r>
              <a:rPr lang="en-US" dirty="0" smtClean="0"/>
              <a:t> Fabric and Composer</a:t>
            </a:r>
            <a:endParaRPr lang="en-US" dirty="0"/>
          </a:p>
        </p:txBody>
      </p:sp>
      <p:sp>
        <p:nvSpPr>
          <p:cNvPr id="3" name="Text Placeholder 2"/>
          <p:cNvSpPr>
            <a:spLocks noGrp="1"/>
          </p:cNvSpPr>
          <p:nvPr>
            <p:ph type="body" idx="1"/>
          </p:nvPr>
        </p:nvSpPr>
        <p:spPr/>
        <p:txBody>
          <a:bodyPr/>
          <a:lstStyle/>
          <a:p>
            <a:r>
              <a:rPr lang="en-US" dirty="0" smtClean="0"/>
              <a:t>The Open Source core to IBM </a:t>
            </a:r>
            <a:r>
              <a:rPr lang="en-US" dirty="0" err="1" smtClean="0"/>
              <a:t>Blockchain</a:t>
            </a:r>
            <a:endParaRPr lang="en-US" dirty="0"/>
          </a:p>
        </p:txBody>
      </p:sp>
    </p:spTree>
    <p:extLst>
      <p:ext uri="{BB962C8B-B14F-4D97-AF65-F5344CB8AC3E}">
        <p14:creationId xmlns:p14="http://schemas.microsoft.com/office/powerpoint/2010/main" val="298314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838200" y="1884766"/>
            <a:ext cx="4749800" cy="4294188"/>
          </a:xfrm>
        </p:spPr>
        <p:txBody>
          <a:bodyPr/>
          <a:lstStyle/>
          <a:p>
            <a:pPr marL="285750" indent="-285750">
              <a:spcAft>
                <a:spcPct val="50000"/>
              </a:spcAft>
              <a:buFont typeface="Arial" panose="020B0604020202020204" pitchFamily="34" charset="0"/>
              <a:buChar char="•"/>
            </a:pPr>
            <a:r>
              <a:rPr lang="en-US" dirty="0">
                <a:solidFill>
                  <a:srgbClr val="000000"/>
                </a:solidFill>
                <a:latin typeface="Arial" charset="0"/>
                <a:ea typeface="Arial" charset="0"/>
                <a:cs typeface="Arial" charset="0"/>
              </a:rPr>
              <a:t>A collaborative effort created to advance cross-industry </a:t>
            </a:r>
            <a:r>
              <a:rPr lang="en-US" dirty="0" err="1">
                <a:solidFill>
                  <a:srgbClr val="000000"/>
                </a:solidFill>
                <a:latin typeface="Arial" charset="0"/>
                <a:ea typeface="Arial" charset="0"/>
                <a:cs typeface="Arial" charset="0"/>
              </a:rPr>
              <a:t>blockchain</a:t>
            </a:r>
            <a:r>
              <a:rPr lang="en-US" dirty="0">
                <a:solidFill>
                  <a:srgbClr val="000000"/>
                </a:solidFill>
                <a:latin typeface="Arial" charset="0"/>
                <a:ea typeface="Arial" charset="0"/>
                <a:cs typeface="Arial" charset="0"/>
              </a:rPr>
              <a:t> technologies for business</a:t>
            </a:r>
          </a:p>
          <a:p>
            <a:pPr marL="285750" indent="-285750">
              <a:spcAft>
                <a:spcPct val="50000"/>
              </a:spcAft>
              <a:buFont typeface="Arial" panose="020B0604020202020204" pitchFamily="34" charset="0"/>
              <a:buChar char="•"/>
            </a:pPr>
            <a:r>
              <a:rPr lang="en-US" dirty="0">
                <a:solidFill>
                  <a:srgbClr val="000000"/>
                </a:solidFill>
                <a:latin typeface="Arial" charset="0"/>
                <a:ea typeface="Arial" charset="0"/>
                <a:cs typeface="Arial" charset="0"/>
              </a:rPr>
              <a:t>Founded February 2016; now more than 185 member organizations</a:t>
            </a:r>
          </a:p>
          <a:p>
            <a:pPr marL="285750" indent="-285750">
              <a:spcAft>
                <a:spcPct val="50000"/>
              </a:spcAft>
              <a:buFont typeface="Arial" panose="020B0604020202020204" pitchFamily="34" charset="0"/>
              <a:buChar char="•"/>
            </a:pPr>
            <a:r>
              <a:rPr lang="en-US" dirty="0">
                <a:solidFill>
                  <a:srgbClr val="000000"/>
                </a:solidFill>
                <a:latin typeface="Arial" charset="0"/>
                <a:ea typeface="Arial" charset="0"/>
                <a:cs typeface="Arial" charset="0"/>
              </a:rPr>
              <a:t>Open source, open standards, open governance</a:t>
            </a:r>
          </a:p>
          <a:p>
            <a:pPr marL="285750" indent="-285750">
              <a:spcAft>
                <a:spcPct val="50000"/>
              </a:spcAft>
              <a:buFont typeface="Arial" panose="020B0604020202020204" pitchFamily="34" charset="0"/>
              <a:buChar char="•"/>
            </a:pPr>
            <a:r>
              <a:rPr lang="en-US" dirty="0">
                <a:solidFill>
                  <a:srgbClr val="000000"/>
                </a:solidFill>
                <a:latin typeface="Arial" charset="0"/>
                <a:ea typeface="Arial" charset="0"/>
                <a:cs typeface="Arial" charset="0"/>
              </a:rPr>
              <a:t>Five frameworks and four tools projects</a:t>
            </a:r>
          </a:p>
          <a:p>
            <a:pPr marL="285750" indent="-285750">
              <a:spcAft>
                <a:spcPct val="50000"/>
              </a:spcAft>
              <a:buFont typeface="Arial" panose="020B0604020202020204" pitchFamily="34" charset="0"/>
              <a:buChar char="•"/>
            </a:pPr>
            <a:r>
              <a:rPr lang="en-US" dirty="0">
                <a:solidFill>
                  <a:srgbClr val="000000"/>
                </a:solidFill>
                <a:latin typeface="Arial" charset="0"/>
                <a:ea typeface="Arial" charset="0"/>
                <a:cs typeface="Arial" charset="0"/>
              </a:rPr>
              <a:t>IBM is a premier member of </a:t>
            </a:r>
            <a:r>
              <a:rPr lang="en-US" dirty="0" err="1" smtClean="0">
                <a:solidFill>
                  <a:srgbClr val="000000"/>
                </a:solidFill>
                <a:latin typeface="Arial" charset="0"/>
                <a:ea typeface="Arial" charset="0"/>
                <a:cs typeface="Arial" charset="0"/>
              </a:rPr>
              <a:t>Hyperledger</a:t>
            </a:r>
            <a:endParaRPr lang="en-US" dirty="0">
              <a:solidFill>
                <a:srgbClr val="000000"/>
              </a:solidFill>
              <a:latin typeface="Arial" charset="0"/>
              <a:ea typeface="Arial" charset="0"/>
              <a:cs typeface="Arial" charset="0"/>
            </a:endParaRPr>
          </a:p>
        </p:txBody>
      </p:sp>
      <p:sp>
        <p:nvSpPr>
          <p:cNvPr id="8" name="Text Placeholder 7"/>
          <p:cNvSpPr>
            <a:spLocks noGrp="1"/>
          </p:cNvSpPr>
          <p:nvPr>
            <p:ph type="body" sz="quarter" idx="10"/>
          </p:nvPr>
        </p:nvSpPr>
        <p:spPr/>
        <p:txBody>
          <a:bodyPr/>
          <a:lstStyle/>
          <a:p>
            <a:r>
              <a:rPr lang="en-US" dirty="0" err="1" smtClean="0"/>
              <a:t>Hyperledger</a:t>
            </a:r>
            <a:endParaRPr lang="en-US" dirty="0"/>
          </a:p>
        </p:txBody>
      </p:sp>
      <p:sp>
        <p:nvSpPr>
          <p:cNvPr id="9" name="Text Placeholder 8"/>
          <p:cNvSpPr>
            <a:spLocks noGrp="1"/>
          </p:cNvSpPr>
          <p:nvPr>
            <p:ph type="body" sz="quarter" idx="11"/>
          </p:nvPr>
        </p:nvSpPr>
        <p:spPr/>
        <p:txBody>
          <a:bodyPr/>
          <a:lstStyle/>
          <a:p>
            <a:r>
              <a:rPr lang="en-US" dirty="0" smtClean="0"/>
              <a:t>A </a:t>
            </a:r>
            <a:r>
              <a:rPr lang="en-US" dirty="0" err="1" smtClean="0"/>
              <a:t>linux</a:t>
            </a:r>
            <a:r>
              <a:rPr lang="en-US" dirty="0" smtClean="0"/>
              <a:t> foundation project</a:t>
            </a:r>
            <a:endParaRPr lang="en-US" dirty="0"/>
          </a:p>
        </p:txBody>
      </p:sp>
      <p:pic>
        <p:nvPicPr>
          <p:cNvPr id="17" name="Picture 4" descr="mage result for hyperledger fabri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24575" y="1892300"/>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399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Hyperledger</a:t>
            </a:r>
            <a:r>
              <a:rPr lang="en-US" dirty="0" smtClean="0"/>
              <a:t> Members</a:t>
            </a:r>
            <a:endParaRPr lang="en-US" dirty="0"/>
          </a:p>
        </p:txBody>
      </p:sp>
      <p:sp>
        <p:nvSpPr>
          <p:cNvPr id="4" name="Text Placeholder 3"/>
          <p:cNvSpPr>
            <a:spLocks noGrp="1"/>
          </p:cNvSpPr>
          <p:nvPr>
            <p:ph type="body" sz="quarter" idx="11"/>
          </p:nvPr>
        </p:nvSpPr>
        <p:spPr/>
        <p:txBody>
          <a:bodyPr/>
          <a:lstStyle/>
          <a:p>
            <a:r>
              <a:rPr lang="en-US" dirty="0" err="1" smtClean="0"/>
              <a:t>Ibm</a:t>
            </a:r>
            <a:r>
              <a:rPr lang="en-US" dirty="0" smtClean="0"/>
              <a:t> is a premier member</a:t>
            </a:r>
            <a:endParaRPr lang="en-US" dirty="0"/>
          </a:p>
        </p:txBody>
      </p:sp>
      <p:sp>
        <p:nvSpPr>
          <p:cNvPr id="5" name="Rectangle 4"/>
          <p:cNvSpPr/>
          <p:nvPr/>
        </p:nvSpPr>
        <p:spPr>
          <a:xfrm>
            <a:off x="7996613" y="1511708"/>
            <a:ext cx="2516950" cy="3005299"/>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8030991" y="1529289"/>
            <a:ext cx="2470785" cy="2954754"/>
          </a:xfrm>
          <a:prstGeom prst="rect">
            <a:avLst/>
          </a:prstGeom>
        </p:spPr>
      </p:pic>
      <p:sp>
        <p:nvSpPr>
          <p:cNvPr id="7" name="Rectangle 6"/>
          <p:cNvSpPr/>
          <p:nvPr/>
        </p:nvSpPr>
        <p:spPr>
          <a:xfrm>
            <a:off x="4965845" y="1736891"/>
            <a:ext cx="2529702" cy="4058615"/>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804912" y="2571458"/>
            <a:ext cx="2724496" cy="3160120"/>
          </a:xfrm>
          <a:prstGeom prst="rect">
            <a:avLst/>
          </a:prstGeom>
          <a:ln w="25400">
            <a:solidFill>
              <a:schemeClr val="accent4"/>
            </a:solidFill>
          </a:ln>
          <a:effectLst>
            <a:outerShdw blurRad="50800" dist="38100" dir="2700000" algn="tl" rotWithShape="0">
              <a:prstClr val="black">
                <a:alpha val="40000"/>
              </a:prstClr>
            </a:outerShdw>
          </a:effectLst>
        </p:spPr>
      </p:pic>
      <p:sp>
        <p:nvSpPr>
          <p:cNvPr id="10" name="Rectangle 9"/>
          <p:cNvSpPr/>
          <p:nvPr/>
        </p:nvSpPr>
        <p:spPr>
          <a:xfrm>
            <a:off x="1704463" y="2303692"/>
            <a:ext cx="725332" cy="267766"/>
          </a:xfrm>
          <a:prstGeom prst="rect">
            <a:avLst/>
          </a:prstGeom>
        </p:spPr>
        <p:txBody>
          <a:bodyPr wrap="square">
            <a:spAutoFit/>
          </a:bodyPr>
          <a:lstStyle/>
          <a:p>
            <a:pPr algn="ctr" defTabSz="684213">
              <a:lnSpc>
                <a:spcPct val="95000"/>
              </a:lnSpc>
              <a:buSzPct val="100000"/>
            </a:pPr>
            <a:r>
              <a:rPr lang="en-US" sz="1200" smtClean="0">
                <a:solidFill>
                  <a:srgbClr val="000000"/>
                </a:solidFill>
                <a:latin typeface="Arial" charset="0"/>
                <a:ea typeface="Arial" charset="0"/>
                <a:cs typeface="Arial" charset="0"/>
                <a:sym typeface="Helvetica Neue"/>
              </a:rPr>
              <a:t>Premier</a:t>
            </a:r>
            <a:endParaRPr lang="en-US" sz="1200" dirty="0">
              <a:solidFill>
                <a:srgbClr val="000000"/>
              </a:solidFill>
              <a:latin typeface="Arial" charset="0"/>
              <a:ea typeface="Arial" charset="0"/>
              <a:cs typeface="Arial" charset="0"/>
              <a:sym typeface="Helvetica Neue"/>
            </a:endParaRPr>
          </a:p>
        </p:txBody>
      </p:sp>
      <p:sp>
        <p:nvSpPr>
          <p:cNvPr id="11" name="Rectangle 10"/>
          <p:cNvSpPr/>
          <p:nvPr/>
        </p:nvSpPr>
        <p:spPr>
          <a:xfrm>
            <a:off x="4861336" y="1457429"/>
            <a:ext cx="725332" cy="267766"/>
          </a:xfrm>
          <a:prstGeom prst="rect">
            <a:avLst/>
          </a:prstGeom>
        </p:spPr>
        <p:txBody>
          <a:bodyPr wrap="square">
            <a:spAutoFit/>
          </a:bodyPr>
          <a:lstStyle/>
          <a:p>
            <a:pPr algn="ctr" defTabSz="684213">
              <a:lnSpc>
                <a:spcPct val="95000"/>
              </a:lnSpc>
              <a:buSzPct val="100000"/>
            </a:pPr>
            <a:r>
              <a:rPr lang="en-US" sz="1200" smtClean="0">
                <a:solidFill>
                  <a:srgbClr val="000000"/>
                </a:solidFill>
                <a:latin typeface="Arial" charset="0"/>
                <a:ea typeface="Arial" charset="0"/>
                <a:cs typeface="Arial" charset="0"/>
                <a:sym typeface="Helvetica Neue"/>
              </a:rPr>
              <a:t>General</a:t>
            </a:r>
            <a:endParaRPr lang="en-US" sz="1200" dirty="0">
              <a:solidFill>
                <a:srgbClr val="000000"/>
              </a:solidFill>
              <a:latin typeface="Arial" charset="0"/>
              <a:ea typeface="Arial" charset="0"/>
              <a:cs typeface="Arial" charset="0"/>
              <a:sym typeface="Helvetica Neue"/>
            </a:endParaRPr>
          </a:p>
        </p:txBody>
      </p:sp>
      <p:sp>
        <p:nvSpPr>
          <p:cNvPr id="12" name="Rectangle 11"/>
          <p:cNvSpPr/>
          <p:nvPr/>
        </p:nvSpPr>
        <p:spPr>
          <a:xfrm>
            <a:off x="7896769" y="1245096"/>
            <a:ext cx="725332" cy="267766"/>
          </a:xfrm>
          <a:prstGeom prst="rect">
            <a:avLst/>
          </a:prstGeom>
        </p:spPr>
        <p:txBody>
          <a:bodyPr wrap="square">
            <a:spAutoFit/>
          </a:bodyPr>
          <a:lstStyle/>
          <a:p>
            <a:pPr algn="ctr" defTabSz="684213">
              <a:lnSpc>
                <a:spcPct val="95000"/>
              </a:lnSpc>
              <a:buSzPct val="100000"/>
            </a:pPr>
            <a:r>
              <a:rPr lang="en-US" sz="1200" smtClean="0">
                <a:solidFill>
                  <a:srgbClr val="000000"/>
                </a:solidFill>
                <a:latin typeface="Arial" charset="0"/>
                <a:ea typeface="Arial" charset="0"/>
                <a:cs typeface="Arial" charset="0"/>
                <a:sym typeface="Helvetica Neue"/>
              </a:rPr>
              <a:t>General</a:t>
            </a:r>
            <a:endParaRPr lang="en-US" sz="1200" dirty="0">
              <a:solidFill>
                <a:srgbClr val="000000"/>
              </a:solidFill>
              <a:latin typeface="Arial" charset="0"/>
              <a:ea typeface="Arial" charset="0"/>
              <a:cs typeface="Arial" charset="0"/>
              <a:sym typeface="Helvetica Neue"/>
            </a:endParaRPr>
          </a:p>
        </p:txBody>
      </p:sp>
      <p:sp>
        <p:nvSpPr>
          <p:cNvPr id="13" name="Rectangle 12"/>
          <p:cNvSpPr/>
          <p:nvPr/>
        </p:nvSpPr>
        <p:spPr>
          <a:xfrm>
            <a:off x="7109487" y="6014358"/>
            <a:ext cx="921504" cy="267766"/>
          </a:xfrm>
          <a:prstGeom prst="rect">
            <a:avLst/>
          </a:prstGeom>
        </p:spPr>
        <p:txBody>
          <a:bodyPr wrap="square">
            <a:spAutoFit/>
          </a:bodyPr>
          <a:lstStyle/>
          <a:p>
            <a:pPr algn="ctr" defTabSz="684213">
              <a:lnSpc>
                <a:spcPct val="95000"/>
              </a:lnSpc>
              <a:buSzPct val="100000"/>
            </a:pPr>
            <a:r>
              <a:rPr lang="en-US" sz="1200" dirty="0" smtClean="0">
                <a:solidFill>
                  <a:srgbClr val="000000"/>
                </a:solidFill>
                <a:latin typeface="Arial" charset="0"/>
                <a:ea typeface="Arial" charset="0"/>
                <a:cs typeface="Arial" charset="0"/>
                <a:sym typeface="Helvetica Neue"/>
              </a:rPr>
              <a:t>Associate</a:t>
            </a:r>
            <a:endParaRPr lang="en-US" sz="1200" dirty="0">
              <a:solidFill>
                <a:srgbClr val="000000"/>
              </a:solidFill>
              <a:latin typeface="Arial" charset="0"/>
              <a:ea typeface="Arial" charset="0"/>
              <a:cs typeface="Arial" charset="0"/>
              <a:sym typeface="Helvetica Neue"/>
            </a:endParaRPr>
          </a:p>
        </p:txBody>
      </p:sp>
      <p:sp>
        <p:nvSpPr>
          <p:cNvPr id="14" name="Title 1"/>
          <p:cNvSpPr txBox="1">
            <a:spLocks/>
          </p:cNvSpPr>
          <p:nvPr/>
        </p:nvSpPr>
        <p:spPr>
          <a:xfrm>
            <a:off x="1704463" y="6085874"/>
            <a:ext cx="2969529" cy="296202"/>
          </a:xfrm>
          <a:prstGeom prst="rect">
            <a:avLst/>
          </a:prstGeom>
          <a:solidFill>
            <a:schemeClr val="bg1"/>
          </a:solidFill>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800" kern="0" dirty="0">
                <a:solidFill>
                  <a:srgbClr val="FFFFFF">
                    <a:lumMod val="50000"/>
                  </a:srgbClr>
                </a:solidFill>
                <a:latin typeface="Arial" charset="0"/>
                <a:cs typeface="Arial" charset="0"/>
              </a:rPr>
              <a:t>Source: </a:t>
            </a:r>
            <a:r>
              <a:rPr lang="en-US" sz="800" kern="0" dirty="0">
                <a:solidFill>
                  <a:srgbClr val="FFFFFF">
                    <a:lumMod val="50000"/>
                  </a:srgbClr>
                </a:solidFill>
                <a:latin typeface="Arial" charset="0"/>
                <a:cs typeface="Arial" charset="0"/>
                <a:hlinkClick r:id="rId4"/>
              </a:rPr>
              <a:t>https://</a:t>
            </a:r>
            <a:r>
              <a:rPr lang="en-US" sz="800" kern="0" dirty="0" smtClean="0">
                <a:solidFill>
                  <a:srgbClr val="FFFFFF">
                    <a:lumMod val="50000"/>
                  </a:srgbClr>
                </a:solidFill>
                <a:latin typeface="Arial" charset="0"/>
                <a:cs typeface="Arial" charset="0"/>
                <a:hlinkClick r:id="rId4"/>
              </a:rPr>
              <a:t>www.hyperledger.org/members</a:t>
            </a:r>
            <a:endParaRPr lang="en-US" sz="800" kern="0" dirty="0" smtClean="0">
              <a:solidFill>
                <a:srgbClr val="FFFFFF">
                  <a:lumMod val="50000"/>
                </a:srgbClr>
              </a:solidFill>
              <a:latin typeface="Arial" charset="0"/>
              <a:cs typeface="Arial" charset="0"/>
            </a:endParaRPr>
          </a:p>
          <a:p>
            <a:r>
              <a:rPr lang="en-US" sz="800" kern="0" dirty="0" smtClean="0">
                <a:solidFill>
                  <a:srgbClr val="FFFFFF">
                    <a:lumMod val="50000"/>
                  </a:srgbClr>
                </a:solidFill>
                <a:latin typeface="Arial" charset="0"/>
                <a:cs typeface="Arial" charset="0"/>
              </a:rPr>
              <a:t>Updated: 26 January 2018</a:t>
            </a:r>
            <a:endParaRPr lang="en-US" sz="800" kern="0" dirty="0">
              <a:solidFill>
                <a:srgbClr val="FFFFFF">
                  <a:lumMod val="50000"/>
                </a:srgbClr>
              </a:solidFill>
              <a:latin typeface="Arial" charset="0"/>
              <a:cs typeface="Arial" charset="0"/>
            </a:endParaRPr>
          </a:p>
        </p:txBody>
      </p:sp>
      <p:grpSp>
        <p:nvGrpSpPr>
          <p:cNvPr id="15" name="Group 14"/>
          <p:cNvGrpSpPr/>
          <p:nvPr/>
        </p:nvGrpSpPr>
        <p:grpSpPr>
          <a:xfrm>
            <a:off x="7996477" y="4603881"/>
            <a:ext cx="2523961" cy="1630094"/>
            <a:chOff x="6424917" y="3296873"/>
            <a:chExt cx="2523961" cy="1630094"/>
          </a:xfrm>
        </p:grpSpPr>
        <p:sp>
          <p:nvSpPr>
            <p:cNvPr id="16" name="Rectangle 15"/>
            <p:cNvSpPr/>
            <p:nvPr/>
          </p:nvSpPr>
          <p:spPr>
            <a:xfrm>
              <a:off x="6424917" y="3296873"/>
              <a:ext cx="2516950" cy="1630094"/>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clrChange>
                <a:clrFrom>
                  <a:srgbClr val="F8F8F8"/>
                </a:clrFrom>
                <a:clrTo>
                  <a:srgbClr val="F8F8F8">
                    <a:alpha val="0"/>
                  </a:srgbClr>
                </a:clrTo>
              </a:clrChange>
            </a:blip>
            <a:stretch>
              <a:fillRect/>
            </a:stretch>
          </p:blipFill>
          <p:spPr>
            <a:xfrm>
              <a:off x="6424917" y="3342728"/>
              <a:ext cx="2523961" cy="1523149"/>
            </a:xfrm>
            <a:prstGeom prst="rect">
              <a:avLst/>
            </a:prstGeom>
          </p:spPr>
        </p:pic>
      </p:grpSp>
      <p:pic>
        <p:nvPicPr>
          <p:cNvPr id="18" name="Picture 17"/>
          <p:cNvPicPr>
            <a:picLocks noChangeAspect="1"/>
          </p:cNvPicPr>
          <p:nvPr/>
        </p:nvPicPr>
        <p:blipFill>
          <a:blip r:embed="rId6"/>
          <a:stretch>
            <a:fillRect/>
          </a:stretch>
        </p:blipFill>
        <p:spPr>
          <a:xfrm>
            <a:off x="4999279" y="1754472"/>
            <a:ext cx="2455705" cy="3977106"/>
          </a:xfrm>
          <a:prstGeom prst="rect">
            <a:avLst/>
          </a:prstGeom>
        </p:spPr>
      </p:pic>
    </p:spTree>
    <p:extLst>
      <p:ext uri="{BB962C8B-B14F-4D97-AF65-F5344CB8AC3E}">
        <p14:creationId xmlns:p14="http://schemas.microsoft.com/office/powerpoint/2010/main" val="11974459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a:t>An implementation of </a:t>
            </a:r>
            <a:r>
              <a:rPr lang="en-US" dirty="0" err="1"/>
              <a:t>blockchain</a:t>
            </a:r>
            <a:r>
              <a:rPr lang="en-US" dirty="0"/>
              <a:t> technology that is a foundation for developing </a:t>
            </a:r>
            <a:r>
              <a:rPr lang="en-US" dirty="0" err="1"/>
              <a:t>blockchain</a:t>
            </a:r>
            <a:r>
              <a:rPr lang="en-US" dirty="0"/>
              <a:t> applications</a:t>
            </a:r>
          </a:p>
          <a:p>
            <a:r>
              <a:rPr lang="en-US" dirty="0"/>
              <a:t>Emphasis on ledger, smart contracts, consensus, confidentiality, resiliency and scalability. </a:t>
            </a:r>
          </a:p>
          <a:p>
            <a:r>
              <a:rPr lang="en-US" dirty="0"/>
              <a:t>V1.0 released July 2017</a:t>
            </a:r>
          </a:p>
          <a:p>
            <a:pPr lvl="1"/>
            <a:r>
              <a:rPr lang="en-US" dirty="0"/>
              <a:t>159 developers from 27 organizations</a:t>
            </a:r>
          </a:p>
          <a:p>
            <a:pPr lvl="1"/>
            <a:r>
              <a:rPr lang="en-US" dirty="0"/>
              <a:t>IBM is one contributor of code, IP and development effort to </a:t>
            </a:r>
            <a:r>
              <a:rPr lang="en-US" dirty="0" err="1"/>
              <a:t>Hyperledger</a:t>
            </a:r>
            <a:r>
              <a:rPr lang="en-US" dirty="0"/>
              <a:t> Fabric</a:t>
            </a:r>
          </a:p>
          <a:p>
            <a:endParaRPr lang="en-US" dirty="0"/>
          </a:p>
        </p:txBody>
      </p:sp>
      <p:sp>
        <p:nvSpPr>
          <p:cNvPr id="4" name="Text Placeholder 3"/>
          <p:cNvSpPr>
            <a:spLocks noGrp="1"/>
          </p:cNvSpPr>
          <p:nvPr>
            <p:ph type="body" sz="quarter" idx="10"/>
          </p:nvPr>
        </p:nvSpPr>
        <p:spPr/>
        <p:txBody>
          <a:bodyPr/>
          <a:lstStyle/>
          <a:p>
            <a:r>
              <a:rPr lang="en-US" dirty="0" err="1" smtClean="0"/>
              <a:t>Hyperledger</a:t>
            </a:r>
            <a:r>
              <a:rPr lang="en-US" dirty="0" smtClean="0"/>
              <a:t> Fabric</a:t>
            </a:r>
            <a:endParaRPr lang="en-US" dirty="0"/>
          </a:p>
        </p:txBody>
      </p:sp>
      <p:sp>
        <p:nvSpPr>
          <p:cNvPr id="5" name="Text Placeholder 4"/>
          <p:cNvSpPr>
            <a:spLocks noGrp="1"/>
          </p:cNvSpPr>
          <p:nvPr>
            <p:ph type="body" sz="quarter" idx="11"/>
          </p:nvPr>
        </p:nvSpPr>
        <p:spPr/>
        <p:txBody>
          <a:bodyPr/>
          <a:lstStyle/>
          <a:p>
            <a:r>
              <a:rPr lang="en-US" dirty="0" smtClean="0"/>
              <a:t>The </a:t>
            </a:r>
            <a:r>
              <a:rPr lang="en-US" dirty="0" err="1" smtClean="0"/>
              <a:t>blockchain</a:t>
            </a:r>
            <a:r>
              <a:rPr lang="en-US" dirty="0" smtClean="0"/>
              <a:t> for business platform</a:t>
            </a:r>
            <a:endParaRPr lang="en-US" dirty="0"/>
          </a:p>
        </p:txBody>
      </p:sp>
      <p:pic>
        <p:nvPicPr>
          <p:cNvPr id="6" name="Content Placeholder 5"/>
          <p:cNvPicPr>
            <a:picLocks noGrp="1" noChangeAspect="1"/>
          </p:cNvPicPr>
          <p:nvPr>
            <p:ph idx="1"/>
          </p:nvPr>
        </p:nvPicPr>
        <p:blipFill>
          <a:blip r:embed="rId3"/>
          <a:stretch>
            <a:fillRect/>
          </a:stretch>
        </p:blipFill>
        <p:spPr>
          <a:xfrm>
            <a:off x="6243167" y="1892300"/>
            <a:ext cx="4049066" cy="4286250"/>
          </a:xfrm>
          <a:prstGeom prst="rect">
            <a:avLst/>
          </a:prstGeom>
        </p:spPr>
      </p:pic>
    </p:spTree>
    <p:extLst>
      <p:ext uri="{BB962C8B-B14F-4D97-AF65-F5344CB8AC3E}">
        <p14:creationId xmlns:p14="http://schemas.microsoft.com/office/powerpoint/2010/main" val="730772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4"/>
          <p:cNvGraphicFramePr>
            <a:graphicFrameLocks noGrp="1"/>
          </p:cNvGraphicFramePr>
          <p:nvPr>
            <p:ph type="dgm" sz="quarter" idx="12"/>
            <p:extLst>
              <p:ext uri="{D42A27DB-BD31-4B8C-83A1-F6EECF244321}">
                <p14:modId xmlns:p14="http://schemas.microsoft.com/office/powerpoint/2010/main" val="1993549985"/>
              </p:ext>
            </p:extLst>
          </p:nvPr>
        </p:nvGraphicFramePr>
        <p:xfrm>
          <a:off x="2278063" y="1543050"/>
          <a:ext cx="699135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257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124575" y="1892300"/>
            <a:ext cx="4286250" cy="4286250"/>
          </a:xfrm>
          <a:prstGeom prst="rect">
            <a:avLst/>
          </a:prstGeom>
        </p:spPr>
      </p:pic>
      <p:sp>
        <p:nvSpPr>
          <p:cNvPr id="3" name="Text Placeholder 2"/>
          <p:cNvSpPr>
            <a:spLocks noGrp="1"/>
          </p:cNvSpPr>
          <p:nvPr>
            <p:ph type="body" sz="half" idx="2"/>
          </p:nvPr>
        </p:nvSpPr>
        <p:spPr/>
        <p:txBody>
          <a:bodyPr/>
          <a:lstStyle/>
          <a:p>
            <a:r>
              <a:rPr lang="en-US" dirty="0"/>
              <a:t>A suite of high level application abstractions for business networks</a:t>
            </a:r>
          </a:p>
          <a:p>
            <a:r>
              <a:rPr lang="en-US" dirty="0"/>
              <a:t>Emphasis on business-centric vocabulary for quick solution creation</a:t>
            </a:r>
          </a:p>
          <a:p>
            <a:r>
              <a:rPr lang="en-US" dirty="0"/>
              <a:t>Reduce risk, and increase understanding and flexibility</a:t>
            </a:r>
          </a:p>
          <a:p>
            <a:r>
              <a:rPr lang="en-US" dirty="0"/>
              <a:t>Features</a:t>
            </a:r>
          </a:p>
          <a:p>
            <a:pPr lvl="1"/>
            <a:r>
              <a:rPr lang="en-US" dirty="0"/>
              <a:t>Model your business networks, test and expose via APIs</a:t>
            </a:r>
          </a:p>
          <a:p>
            <a:pPr lvl="1"/>
            <a:r>
              <a:rPr lang="en-US" dirty="0"/>
              <a:t>Applications invoke transactions to interact with business network</a:t>
            </a:r>
          </a:p>
          <a:p>
            <a:pPr lvl="1"/>
            <a:r>
              <a:rPr lang="en-US" dirty="0"/>
              <a:t>Integrate existing systems of </a:t>
            </a:r>
            <a:r>
              <a:rPr lang="en-US" dirty="0" smtClean="0"/>
              <a:t>record</a:t>
            </a:r>
            <a:endParaRPr lang="en-US" dirty="0"/>
          </a:p>
          <a:p>
            <a:pPr lvl="1"/>
            <a:r>
              <a:rPr lang="en-US" dirty="0"/>
              <a:t>Fully open and part of Linux Foundation </a:t>
            </a:r>
            <a:r>
              <a:rPr lang="en-US" dirty="0" err="1"/>
              <a:t>Hyperledger</a:t>
            </a:r>
            <a:endParaRPr lang="en-US" dirty="0"/>
          </a:p>
        </p:txBody>
      </p:sp>
      <p:sp>
        <p:nvSpPr>
          <p:cNvPr id="4" name="Text Placeholder 3"/>
          <p:cNvSpPr>
            <a:spLocks noGrp="1"/>
          </p:cNvSpPr>
          <p:nvPr>
            <p:ph type="body" sz="quarter" idx="10"/>
          </p:nvPr>
        </p:nvSpPr>
        <p:spPr/>
        <p:txBody>
          <a:bodyPr/>
          <a:lstStyle/>
          <a:p>
            <a:r>
              <a:rPr lang="en-US" dirty="0" err="1" smtClean="0"/>
              <a:t>Hyperledger</a:t>
            </a:r>
            <a:r>
              <a:rPr lang="en-US" dirty="0" smtClean="0"/>
              <a:t> Composer</a:t>
            </a:r>
            <a:endParaRPr lang="en-US" dirty="0"/>
          </a:p>
        </p:txBody>
      </p:sp>
      <p:sp>
        <p:nvSpPr>
          <p:cNvPr id="5" name="Text Placeholder 4"/>
          <p:cNvSpPr>
            <a:spLocks noGrp="1"/>
          </p:cNvSpPr>
          <p:nvPr>
            <p:ph type="body" sz="quarter" idx="11"/>
          </p:nvPr>
        </p:nvSpPr>
        <p:spPr/>
        <p:txBody>
          <a:bodyPr/>
          <a:lstStyle/>
          <a:p>
            <a:r>
              <a:rPr lang="en-US" dirty="0" smtClean="0"/>
              <a:t>Accelerating time to value</a:t>
            </a:r>
            <a:endParaRPr lang="en-US" dirty="0"/>
          </a:p>
        </p:txBody>
      </p:sp>
    </p:spTree>
    <p:extLst>
      <p:ext uri="{BB962C8B-B14F-4D97-AF65-F5344CB8AC3E}">
        <p14:creationId xmlns:p14="http://schemas.microsoft.com/office/powerpoint/2010/main" val="15994167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smtClean="0"/>
              <a:t>Hands-on Lab</a:t>
            </a:r>
            <a:endParaRPr lang="en-US" dirty="0"/>
          </a:p>
        </p:txBody>
      </p:sp>
      <p:sp>
        <p:nvSpPr>
          <p:cNvPr id="3" name="Text Placeholder 2"/>
          <p:cNvSpPr>
            <a:spLocks noGrp="1"/>
          </p:cNvSpPr>
          <p:nvPr>
            <p:ph type="body" idx="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1688572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98899701"/>
              </p:ext>
            </p:extLst>
          </p:nvPr>
        </p:nvGraphicFramePr>
        <p:xfrm>
          <a:off x="838200" y="192881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quarter" idx="10"/>
          </p:nvPr>
        </p:nvSpPr>
        <p:spPr/>
        <p:txBody>
          <a:bodyPr/>
          <a:lstStyle/>
          <a:p>
            <a:r>
              <a:rPr lang="en-US" dirty="0" smtClean="0"/>
              <a:t>Lab Agenda</a:t>
            </a:r>
            <a:endParaRPr lang="en-US" dirty="0"/>
          </a:p>
        </p:txBody>
      </p:sp>
      <p:sp>
        <p:nvSpPr>
          <p:cNvPr id="4" name="Text Placeholder 3"/>
          <p:cNvSpPr>
            <a:spLocks noGrp="1"/>
          </p:cNvSpPr>
          <p:nvPr>
            <p:ph type="body" sz="quarter" idx="1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2061247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203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962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smtClean="0"/>
              <a:t>What is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An introduction to the </a:t>
            </a:r>
            <a:r>
              <a:rPr lang="en-US" dirty="0" err="1" smtClean="0"/>
              <a:t>Blockchain</a:t>
            </a:r>
            <a:r>
              <a:rPr lang="en-US" dirty="0" smtClean="0"/>
              <a:t> concepts</a:t>
            </a:r>
            <a:endParaRPr lang="en-US" dirty="0"/>
          </a:p>
        </p:txBody>
      </p:sp>
    </p:spTree>
    <p:extLst>
      <p:ext uri="{BB962C8B-B14F-4D97-AF65-F5344CB8AC3E}">
        <p14:creationId xmlns:p14="http://schemas.microsoft.com/office/powerpoint/2010/main" val="805045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a:solidFill>
                  <a:srgbClr val="0070C0"/>
                </a:solidFill>
              </a:rPr>
              <a:t>Business Networks </a:t>
            </a:r>
            <a:r>
              <a:rPr lang="en-US" dirty="0"/>
              <a:t>benefit from </a:t>
            </a:r>
            <a:r>
              <a:rPr lang="en-US" dirty="0" smtClean="0"/>
              <a:t>connectivity</a:t>
            </a:r>
          </a:p>
          <a:p>
            <a:pPr lvl="1"/>
            <a:r>
              <a:rPr lang="en-US" dirty="0" smtClean="0"/>
              <a:t>Participants </a:t>
            </a:r>
            <a:r>
              <a:rPr lang="en-US" dirty="0"/>
              <a:t>are customers, suppliers, </a:t>
            </a:r>
            <a:br>
              <a:rPr lang="en-US" dirty="0"/>
            </a:br>
            <a:r>
              <a:rPr lang="en-US" dirty="0"/>
              <a:t>banks, partners </a:t>
            </a:r>
          </a:p>
          <a:p>
            <a:pPr lvl="1"/>
            <a:r>
              <a:rPr lang="en-US" dirty="0"/>
              <a:t>Cross geography and regulatory </a:t>
            </a:r>
            <a:r>
              <a:rPr lang="en-US" dirty="0" smtClean="0"/>
              <a:t>boundary</a:t>
            </a:r>
            <a:endParaRPr lang="en-US" dirty="0"/>
          </a:p>
          <a:p>
            <a:r>
              <a:rPr lang="en-US" dirty="0">
                <a:solidFill>
                  <a:srgbClr val="0070C0"/>
                </a:solidFill>
              </a:rPr>
              <a:t>Wealth</a:t>
            </a:r>
            <a:r>
              <a:rPr lang="en-US" dirty="0"/>
              <a:t> is generated by the flow of goods and services across business network in transactions and </a:t>
            </a:r>
            <a:r>
              <a:rPr lang="en-US" dirty="0" smtClean="0"/>
              <a:t>contracts</a:t>
            </a:r>
            <a:endParaRPr lang="en-US" dirty="0"/>
          </a:p>
          <a:p>
            <a:r>
              <a:rPr lang="en-US" dirty="0">
                <a:solidFill>
                  <a:srgbClr val="0070C0"/>
                </a:solidFill>
              </a:rPr>
              <a:t>Markets</a:t>
            </a:r>
            <a:r>
              <a:rPr lang="en-US" dirty="0"/>
              <a:t> are central to this process:</a:t>
            </a:r>
          </a:p>
          <a:p>
            <a:pPr lvl="1"/>
            <a:r>
              <a:rPr lang="en-US" dirty="0"/>
              <a:t>Public (fruit market, car auction), or</a:t>
            </a:r>
          </a:p>
          <a:p>
            <a:pPr lvl="1"/>
            <a:r>
              <a:rPr lang="en-US" dirty="0"/>
              <a:t>Private (supply chain financing, bonds)</a:t>
            </a:r>
          </a:p>
          <a:p>
            <a:endParaRPr lang="en-US" dirty="0"/>
          </a:p>
        </p:txBody>
      </p:sp>
      <p:sp>
        <p:nvSpPr>
          <p:cNvPr id="4" name="Text Placeholder 3"/>
          <p:cNvSpPr>
            <a:spLocks noGrp="1"/>
          </p:cNvSpPr>
          <p:nvPr>
            <p:ph type="body" sz="quarter" idx="10"/>
          </p:nvPr>
        </p:nvSpPr>
        <p:spPr/>
        <p:txBody>
          <a:bodyPr/>
          <a:lstStyle/>
          <a:p>
            <a:r>
              <a:rPr lang="en-US" dirty="0" err="1" smtClean="0"/>
              <a:t>Blockchain</a:t>
            </a:r>
            <a:r>
              <a:rPr lang="en-US" dirty="0" smtClean="0"/>
              <a:t> Concepts</a:t>
            </a:r>
            <a:endParaRPr lang="en-US" dirty="0"/>
          </a:p>
        </p:txBody>
      </p:sp>
      <p:sp>
        <p:nvSpPr>
          <p:cNvPr id="5" name="Text Placeholder 4"/>
          <p:cNvSpPr>
            <a:spLocks noGrp="1"/>
          </p:cNvSpPr>
          <p:nvPr>
            <p:ph type="body" sz="quarter" idx="11"/>
          </p:nvPr>
        </p:nvSpPr>
        <p:spPr/>
        <p:txBody>
          <a:bodyPr/>
          <a:lstStyle/>
          <a:p>
            <a:r>
              <a:rPr lang="en-US" dirty="0" smtClean="0"/>
              <a:t>Business networks are the reasons for </a:t>
            </a:r>
            <a:r>
              <a:rPr lang="en-US" dirty="0" err="1" smtClean="0"/>
              <a:t>blockchains</a:t>
            </a:r>
            <a:endParaRPr lang="en-US" dirty="0"/>
          </a:p>
        </p:txBody>
      </p:sp>
      <p:pic>
        <p:nvPicPr>
          <p:cNvPr id="6" name="Content Placeholder 7" descr="Biz NW.jpg"/>
          <p:cNvPicPr>
            <a:picLocks noGrp="1" noChangeAspect="1"/>
          </p:cNvPicPr>
          <p:nvPr>
            <p:ph idx="1"/>
          </p:nvPr>
        </p:nvPicPr>
        <p:blipFill>
          <a:blip r:embed="rId3">
            <a:extLst>
              <a:ext uri="{28A0092B-C50C-407E-A947-70E740481C1C}">
                <a14:useLocalDpi xmlns:a14="http://schemas.microsoft.com/office/drawing/2010/main" val="0"/>
              </a:ext>
            </a:extLst>
          </a:blip>
          <a:srcRect t="246" b="-1897"/>
          <a:stretch>
            <a:fillRect/>
          </a:stretch>
        </p:blipFill>
        <p:spPr>
          <a:xfrm>
            <a:off x="5181600" y="2298380"/>
            <a:ext cx="6172200" cy="3474089"/>
          </a:xfrm>
          <a:prstGeom prst="rect">
            <a:avLst/>
          </a:prstGeom>
        </p:spPr>
      </p:pic>
    </p:spTree>
    <p:extLst>
      <p:ext uri="{BB962C8B-B14F-4D97-AF65-F5344CB8AC3E}">
        <p14:creationId xmlns:p14="http://schemas.microsoft.com/office/powerpoint/2010/main" val="319773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Blockchain</a:t>
            </a:r>
            <a:r>
              <a:rPr lang="en-US" dirty="0" smtClean="0"/>
              <a:t> Concepts</a:t>
            </a:r>
            <a:endParaRPr lang="en-US" dirty="0"/>
          </a:p>
        </p:txBody>
      </p:sp>
      <p:sp>
        <p:nvSpPr>
          <p:cNvPr id="4" name="Text Placeholder 3"/>
          <p:cNvSpPr>
            <a:spLocks noGrp="1"/>
          </p:cNvSpPr>
          <p:nvPr>
            <p:ph type="body" sz="quarter" idx="11"/>
          </p:nvPr>
        </p:nvSpPr>
        <p:spPr/>
        <p:txBody>
          <a:bodyPr/>
          <a:lstStyle/>
          <a:p>
            <a:r>
              <a:rPr lang="en-US" dirty="0" smtClean="0"/>
              <a:t>Assets are meant to be traded</a:t>
            </a:r>
            <a:endParaRPr lang="en-US" dirty="0"/>
          </a:p>
        </p:txBody>
      </p:sp>
      <p:sp>
        <p:nvSpPr>
          <p:cNvPr id="5" name="Text Placeholder 2"/>
          <p:cNvSpPr txBox="1">
            <a:spLocks/>
          </p:cNvSpPr>
          <p:nvPr/>
        </p:nvSpPr>
        <p:spPr>
          <a:xfrm>
            <a:off x="2508519" y="2216779"/>
            <a:ext cx="6936693" cy="366414"/>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400" smtClean="0"/>
              <a:t>Anything that is capable of being owned or controlled to produce value, is an asset</a:t>
            </a:r>
            <a:endParaRPr lang="en-US" sz="1400" dirty="0"/>
          </a:p>
        </p:txBody>
      </p:sp>
      <p:graphicFrame>
        <p:nvGraphicFramePr>
          <p:cNvPr id="6" name="Group 146"/>
          <p:cNvGraphicFramePr>
            <a:graphicFrameLocks noGrp="1"/>
          </p:cNvGraphicFramePr>
          <p:nvPr>
            <p:extLst>
              <p:ext uri="{D42A27DB-BD31-4B8C-83A1-F6EECF244321}">
                <p14:modId xmlns:p14="http://schemas.microsoft.com/office/powerpoint/2010/main" val="1640811622"/>
              </p:ext>
            </p:extLst>
          </p:nvPr>
        </p:nvGraphicFramePr>
        <p:xfrm>
          <a:off x="1706807" y="3948622"/>
          <a:ext cx="8543925" cy="1435101"/>
        </p:xfrm>
        <a:graphic>
          <a:graphicData uri="http://schemas.openxmlformats.org/drawingml/2006/table">
            <a:tbl>
              <a:tblPr/>
              <a:tblGrid>
                <a:gridCol w="2854325">
                  <a:extLst>
                    <a:ext uri="{9D8B030D-6E8A-4147-A177-3AD203B41FA5}">
                      <a16:colId xmlns:a16="http://schemas.microsoft.com/office/drawing/2014/main" xmlns="" val="20000"/>
                    </a:ext>
                  </a:extLst>
                </a:gridCol>
                <a:gridCol w="2776538">
                  <a:extLst>
                    <a:ext uri="{9D8B030D-6E8A-4147-A177-3AD203B41FA5}">
                      <a16:colId xmlns:a16="http://schemas.microsoft.com/office/drawing/2014/main" xmlns="" val="20001"/>
                    </a:ext>
                  </a:extLst>
                </a:gridCol>
                <a:gridCol w="2913062">
                  <a:extLst>
                    <a:ext uri="{9D8B030D-6E8A-4147-A177-3AD203B41FA5}">
                      <a16:colId xmlns:a16="http://schemas.microsoft.com/office/drawing/2014/main" xmlns="" val="20002"/>
                    </a:ext>
                  </a:extLst>
                </a:gridCol>
              </a:tblGrid>
              <a:tr h="671513">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Two fundamental </a:t>
                      </a:r>
                      <a:br>
                        <a:rPr kumimoji="0" lang="en-US" sz="1800" b="0" i="0" u="none" strike="noStrike" cap="none" normalizeH="0" baseline="0" dirty="0">
                          <a:ln>
                            <a:noFill/>
                          </a:ln>
                          <a:solidFill>
                            <a:srgbClr val="0164FF"/>
                          </a:solidFill>
                          <a:effectLst/>
                          <a:latin typeface="Arial" charset="0"/>
                          <a:ea typeface="Arial" charset="0"/>
                          <a:cs typeface="Arial" charset="0"/>
                        </a:rPr>
                      </a:br>
                      <a:r>
                        <a:rPr kumimoji="0" lang="en-US" sz="1800" b="0" i="0" u="none" strike="noStrike" cap="none" normalizeH="0" baseline="0" dirty="0">
                          <a:ln>
                            <a:noFill/>
                          </a:ln>
                          <a:solidFill>
                            <a:srgbClr val="0164FF"/>
                          </a:solidFill>
                          <a:effectLst/>
                          <a:latin typeface="Arial" charset="0"/>
                          <a:ea typeface="Arial" charset="0"/>
                          <a:cs typeface="Arial" charset="0"/>
                        </a:rPr>
                        <a:t>types of asset</a:t>
                      </a:r>
                    </a:p>
                  </a:txBody>
                  <a:tcPr anchor="ctr" horzOverflow="overflow">
                    <a:lnL>
                      <a:noFill/>
                    </a:lnL>
                    <a:lnR w="6350" cap="flat" cmpd="sng" algn="ctr">
                      <a:solidFill>
                        <a:schemeClr val="tx1"/>
                      </a:solidFill>
                      <a:prstDash val="sysDot"/>
                      <a:round/>
                      <a:headEnd type="none" w="med" len="med"/>
                      <a:tailEnd type="none" w="med" len="med"/>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Intangible assets </a:t>
                      </a:r>
                      <a:br>
                        <a:rPr kumimoji="0" lang="en-US" sz="1800" b="0" i="0" u="none" strike="noStrike" cap="none" normalizeH="0" baseline="0" dirty="0">
                          <a:ln>
                            <a:noFill/>
                          </a:ln>
                          <a:solidFill>
                            <a:srgbClr val="0164FF"/>
                          </a:solidFill>
                          <a:effectLst/>
                          <a:latin typeface="Arial" charset="0"/>
                          <a:ea typeface="Arial" charset="0"/>
                          <a:cs typeface="Arial" charset="0"/>
                        </a:rPr>
                      </a:br>
                      <a:r>
                        <a:rPr kumimoji="0" lang="en-US" sz="1800" b="0" i="0" u="none" strike="noStrike" cap="none" normalizeH="0" baseline="0" dirty="0">
                          <a:ln>
                            <a:noFill/>
                          </a:ln>
                          <a:solidFill>
                            <a:srgbClr val="0164FF"/>
                          </a:solidFill>
                          <a:effectLst/>
                          <a:latin typeface="Arial" charset="0"/>
                          <a:ea typeface="Arial" charset="0"/>
                          <a:cs typeface="Arial" charset="0"/>
                        </a:rPr>
                        <a:t>subdivide</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Arial" charset="0"/>
                          <a:ea typeface="Arial" charset="0"/>
                          <a:cs typeface="Arial" charset="0"/>
                        </a:rPr>
                        <a:t>Cash is also </a:t>
                      </a:r>
                      <a:br>
                        <a:rPr kumimoji="0" lang="en-US" sz="1800" b="0" i="0" u="none" strike="noStrike" cap="none" normalizeH="0" baseline="0" dirty="0">
                          <a:ln>
                            <a:noFill/>
                          </a:ln>
                          <a:solidFill>
                            <a:srgbClr val="0164FF"/>
                          </a:solidFill>
                          <a:effectLst/>
                          <a:latin typeface="Arial" charset="0"/>
                          <a:ea typeface="Arial" charset="0"/>
                          <a:cs typeface="Arial" charset="0"/>
                        </a:rPr>
                      </a:br>
                      <a:r>
                        <a:rPr kumimoji="0" lang="en-US" sz="1800" b="0" i="0" u="none" strike="noStrike" cap="none" normalizeH="0" baseline="0" dirty="0">
                          <a:ln>
                            <a:noFill/>
                          </a:ln>
                          <a:solidFill>
                            <a:srgbClr val="0164FF"/>
                          </a:solidFill>
                          <a:effectLst/>
                          <a:latin typeface="Arial" charset="0"/>
                          <a:ea typeface="Arial" charset="0"/>
                          <a:cs typeface="Arial" charset="0"/>
                        </a:rPr>
                        <a:t>an asset</a:t>
                      </a:r>
                    </a:p>
                  </a:txBody>
                  <a:tcPr anchor="ctr" horzOverflow="overflow">
                    <a:lnL w="6350" cap="flat" cmpd="sng" algn="ctr">
                      <a:solidFill>
                        <a:schemeClr val="tx1"/>
                      </a:solidFill>
                      <a:prstDash val="sysDot"/>
                      <a:round/>
                      <a:headEnd type="none" w="med" len="med"/>
                      <a:tailEnd type="none" w="med" len="med"/>
                    </a:lnL>
                    <a:lnR>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763588">
                <a:tc>
                  <a:txBody>
                    <a:bodyPr/>
                    <a:lstStyle/>
                    <a:p>
                      <a:pPr marL="234950" marR="0" lvl="0" indent="-23495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Tangible, e.g. a house</a:t>
                      </a:r>
                    </a:p>
                    <a:p>
                      <a:pPr marL="234950" marR="0" lvl="0" indent="-23495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Intangible, e.g. a mortgage</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Financial, e.g. bond</a:t>
                      </a:r>
                    </a:p>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Intellectual, e.g. patents</a:t>
                      </a:r>
                    </a:p>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Digital, e.g. music</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Arial" charset="0"/>
                          <a:ea typeface="Arial" charset="0"/>
                          <a:cs typeface="Arial" charset="0"/>
                        </a:rPr>
                        <a:t>Has property of anonymity </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xmlns="" val="10001"/>
                  </a:ext>
                </a:extLst>
              </a:tr>
            </a:tbl>
          </a:graphicData>
        </a:graphic>
      </p:graphicFrame>
      <p:pic>
        <p:nvPicPr>
          <p:cNvPr id="7" name="Picture 6"/>
          <p:cNvPicPr>
            <a:picLocks noChangeAspect="1"/>
          </p:cNvPicPr>
          <p:nvPr/>
        </p:nvPicPr>
        <p:blipFill>
          <a:blip r:embed="rId3"/>
          <a:stretch>
            <a:fillRect/>
          </a:stretch>
        </p:blipFill>
        <p:spPr>
          <a:xfrm>
            <a:off x="1876670" y="2735168"/>
            <a:ext cx="2569464" cy="1124712"/>
          </a:xfrm>
          <a:prstGeom prst="rect">
            <a:avLst/>
          </a:prstGeom>
        </p:spPr>
      </p:pic>
      <p:pic>
        <p:nvPicPr>
          <p:cNvPr id="8" name="Picture 7"/>
          <p:cNvPicPr>
            <a:picLocks noChangeAspect="1"/>
          </p:cNvPicPr>
          <p:nvPr/>
        </p:nvPicPr>
        <p:blipFill>
          <a:blip r:embed="rId4"/>
          <a:stretch>
            <a:fillRect/>
          </a:stretch>
        </p:blipFill>
        <p:spPr>
          <a:xfrm>
            <a:off x="4673155" y="2735168"/>
            <a:ext cx="2569464" cy="1124712"/>
          </a:xfrm>
          <a:prstGeom prst="rect">
            <a:avLst/>
          </a:prstGeom>
        </p:spPr>
      </p:pic>
      <p:pic>
        <p:nvPicPr>
          <p:cNvPr id="9" name="Picture 8"/>
          <p:cNvPicPr>
            <a:picLocks noChangeAspect="1"/>
          </p:cNvPicPr>
          <p:nvPr/>
        </p:nvPicPr>
        <p:blipFill>
          <a:blip r:embed="rId5"/>
          <a:stretch>
            <a:fillRect/>
          </a:stretch>
        </p:blipFill>
        <p:spPr>
          <a:xfrm>
            <a:off x="7469640" y="2735168"/>
            <a:ext cx="2569464" cy="1124712"/>
          </a:xfrm>
          <a:prstGeom prst="rect">
            <a:avLst/>
          </a:prstGeom>
        </p:spPr>
      </p:pic>
    </p:spTree>
    <p:extLst>
      <p:ext uri="{BB962C8B-B14F-4D97-AF65-F5344CB8AC3E}">
        <p14:creationId xmlns:p14="http://schemas.microsoft.com/office/powerpoint/2010/main" val="100998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a:solidFill>
                  <a:srgbClr val="0070C0"/>
                </a:solidFill>
              </a:rPr>
              <a:t>Ledgers</a:t>
            </a:r>
            <a:r>
              <a:rPr lang="en-US" dirty="0"/>
              <a:t> are THE system of record for a business.</a:t>
            </a:r>
          </a:p>
          <a:p>
            <a:pPr lvl="1"/>
            <a:r>
              <a:rPr lang="en-US" dirty="0"/>
              <a:t>Businesses will have multiple ledgers for the multiple business networks in which they participate.</a:t>
            </a:r>
          </a:p>
          <a:p>
            <a:r>
              <a:rPr lang="en-US" dirty="0">
                <a:solidFill>
                  <a:srgbClr val="0070C0"/>
                </a:solidFill>
              </a:rPr>
              <a:t>Transaction</a:t>
            </a:r>
            <a:r>
              <a:rPr lang="en-US" dirty="0"/>
              <a:t>: an asset transfer onto or off the ledger</a:t>
            </a:r>
          </a:p>
          <a:p>
            <a:pPr lvl="1"/>
            <a:r>
              <a:rPr lang="en-US" dirty="0"/>
              <a:t>John gives a car to Anthony (simple)</a:t>
            </a:r>
          </a:p>
          <a:p>
            <a:r>
              <a:rPr lang="en-US" dirty="0">
                <a:solidFill>
                  <a:srgbClr val="0070C0"/>
                </a:solidFill>
              </a:rPr>
              <a:t>Contract</a:t>
            </a:r>
            <a:r>
              <a:rPr lang="en-US" dirty="0"/>
              <a:t>: the conditions for a transaction to occur</a:t>
            </a:r>
          </a:p>
          <a:p>
            <a:pPr lvl="1"/>
            <a:r>
              <a:rPr lang="en-US" dirty="0"/>
              <a:t>If Anthony pays John money, then car passes from John to Anthony (simple)</a:t>
            </a:r>
          </a:p>
          <a:p>
            <a:pPr lvl="1"/>
            <a:r>
              <a:rPr lang="en-US" dirty="0"/>
              <a:t>If car won't start, funds do not pass to John (as decided by third party arbitrator) (more complex)</a:t>
            </a:r>
          </a:p>
          <a:p>
            <a:endParaRPr lang="en-US" dirty="0"/>
          </a:p>
          <a:p>
            <a:endParaRPr lang="en-US" dirty="0"/>
          </a:p>
        </p:txBody>
      </p:sp>
      <p:sp>
        <p:nvSpPr>
          <p:cNvPr id="4" name="Text Placeholder 3"/>
          <p:cNvSpPr>
            <a:spLocks noGrp="1"/>
          </p:cNvSpPr>
          <p:nvPr>
            <p:ph type="body" sz="quarter" idx="10"/>
          </p:nvPr>
        </p:nvSpPr>
        <p:spPr/>
        <p:txBody>
          <a:bodyPr/>
          <a:lstStyle/>
          <a:p>
            <a:r>
              <a:rPr lang="en-US" dirty="0" err="1" smtClean="0"/>
              <a:t>Blockchain</a:t>
            </a:r>
            <a:r>
              <a:rPr lang="en-US" dirty="0" smtClean="0"/>
              <a:t> Concepts</a:t>
            </a:r>
            <a:endParaRPr lang="en-US" dirty="0"/>
          </a:p>
        </p:txBody>
      </p:sp>
      <p:sp>
        <p:nvSpPr>
          <p:cNvPr id="7" name="Text Placeholder 6"/>
          <p:cNvSpPr>
            <a:spLocks noGrp="1"/>
          </p:cNvSpPr>
          <p:nvPr>
            <p:ph type="body" sz="quarter" idx="11"/>
          </p:nvPr>
        </p:nvSpPr>
        <p:spPr/>
        <p:txBody>
          <a:bodyPr/>
          <a:lstStyle/>
          <a:p>
            <a:r>
              <a:rPr lang="en-US" dirty="0" smtClean="0"/>
              <a:t>Ledgers are key to the success of a network</a:t>
            </a:r>
            <a:endParaRPr lang="en-US" dirty="0"/>
          </a:p>
        </p:txBody>
      </p:sp>
      <p:pic>
        <p:nvPicPr>
          <p:cNvPr id="6" name="Picture 5"/>
          <p:cNvPicPr>
            <a:picLocks noChangeAspect="1"/>
          </p:cNvPicPr>
          <p:nvPr/>
        </p:nvPicPr>
        <p:blipFill>
          <a:blip r:embed="rId3"/>
          <a:stretch>
            <a:fillRect/>
          </a:stretch>
        </p:blipFill>
        <p:spPr>
          <a:xfrm>
            <a:off x="5500688" y="2162487"/>
            <a:ext cx="6500812" cy="3257811"/>
          </a:xfrm>
          <a:prstGeom prst="rect">
            <a:avLst/>
          </a:prstGeom>
        </p:spPr>
      </p:pic>
    </p:spTree>
    <p:extLst>
      <p:ext uri="{BB962C8B-B14F-4D97-AF65-F5344CB8AC3E}">
        <p14:creationId xmlns:p14="http://schemas.microsoft.com/office/powerpoint/2010/main" val="287340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r>
              <a:rPr lang="en-US" dirty="0" smtClean="0"/>
              <a:t>Why use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challenges does </a:t>
            </a:r>
            <a:r>
              <a:rPr lang="en-US" dirty="0" err="1" smtClean="0"/>
              <a:t>Blockchain</a:t>
            </a:r>
            <a:r>
              <a:rPr lang="en-US" dirty="0" smtClean="0"/>
              <a:t> address</a:t>
            </a:r>
            <a:endParaRPr lang="en-US" dirty="0"/>
          </a:p>
        </p:txBody>
      </p:sp>
    </p:spTree>
    <p:extLst>
      <p:ext uri="{BB962C8B-B14F-4D97-AF65-F5344CB8AC3E}">
        <p14:creationId xmlns:p14="http://schemas.microsoft.com/office/powerpoint/2010/main" val="329874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The Problem</a:t>
            </a:r>
            <a:endParaRPr lang="en-US" dirty="0"/>
          </a:p>
        </p:txBody>
      </p:sp>
      <p:sp>
        <p:nvSpPr>
          <p:cNvPr id="4" name="Text Placeholder 3"/>
          <p:cNvSpPr>
            <a:spLocks noGrp="1"/>
          </p:cNvSpPr>
          <p:nvPr>
            <p:ph type="body" sz="quarter" idx="11"/>
          </p:nvPr>
        </p:nvSpPr>
        <p:spPr/>
        <p:txBody>
          <a:bodyPr/>
          <a:lstStyle/>
          <a:p>
            <a:r>
              <a:rPr lang="en-US" dirty="0" smtClean="0"/>
              <a:t>Business transactions are inefficient, expensive and vulnerable</a:t>
            </a:r>
            <a:endParaRPr lang="en-US" dirty="0"/>
          </a:p>
        </p:txBody>
      </p:sp>
      <p:pic>
        <p:nvPicPr>
          <p:cNvPr id="8" name="Picture 20" descr="06_NEW_01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44367" y="2617503"/>
            <a:ext cx="884238" cy="882650"/>
          </a:xfrm>
          <a:prstGeom prst="rect">
            <a:avLst/>
          </a:prstGeom>
          <a:noFill/>
          <a:ln w="9525">
            <a:noFill/>
            <a:miter lim="800000"/>
            <a:headEnd/>
            <a:tailEnd/>
          </a:ln>
        </p:spPr>
      </p:pic>
      <p:grpSp>
        <p:nvGrpSpPr>
          <p:cNvPr id="9" name="Group 21"/>
          <p:cNvGrpSpPr>
            <a:grpSpLocks/>
          </p:cNvGrpSpPr>
          <p:nvPr/>
        </p:nvGrpSpPr>
        <p:grpSpPr bwMode="auto">
          <a:xfrm>
            <a:off x="7758642" y="2542891"/>
            <a:ext cx="1063625" cy="1027112"/>
            <a:chOff x="4185" y="1141"/>
            <a:chExt cx="705" cy="681"/>
          </a:xfrm>
        </p:grpSpPr>
        <p:sp>
          <p:nvSpPr>
            <p:cNvPr id="10" name="Freeform 2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11" name="Freeform 2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pic>
        <p:nvPicPr>
          <p:cNvPr id="12" name="Picture 24" descr="06_NEW_0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26905" y="4449478"/>
            <a:ext cx="885825" cy="884238"/>
          </a:xfrm>
          <a:prstGeom prst="rect">
            <a:avLst/>
          </a:prstGeom>
          <a:noFill/>
          <a:ln w="9525">
            <a:noFill/>
            <a:miter lim="800000"/>
            <a:headEnd/>
            <a:tailEnd/>
          </a:ln>
        </p:spPr>
      </p:pic>
      <p:pic>
        <p:nvPicPr>
          <p:cNvPr id="13" name="Picture 25" descr="06_NEW_0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44055" y="2638141"/>
            <a:ext cx="885825" cy="884237"/>
          </a:xfrm>
          <a:prstGeom prst="rect">
            <a:avLst/>
          </a:prstGeom>
          <a:noFill/>
          <a:ln w="9525">
            <a:noFill/>
            <a:miter lim="800000"/>
            <a:headEnd/>
            <a:tailEnd/>
          </a:ln>
        </p:spPr>
      </p:pic>
      <p:pic>
        <p:nvPicPr>
          <p:cNvPr id="14" name="Picture 26" descr="06_NEW_0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42467" y="4492341"/>
            <a:ext cx="885825" cy="885825"/>
          </a:xfrm>
          <a:prstGeom prst="rect">
            <a:avLst/>
          </a:prstGeom>
          <a:noFill/>
          <a:ln w="9525">
            <a:noFill/>
            <a:miter lim="800000"/>
            <a:headEnd/>
            <a:tailEnd/>
          </a:ln>
        </p:spPr>
      </p:pic>
      <p:pic>
        <p:nvPicPr>
          <p:cNvPr id="15" name="Picture 27" descr="06_NEW_0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20723" y="4468646"/>
            <a:ext cx="884238" cy="885825"/>
          </a:xfrm>
          <a:prstGeom prst="rect">
            <a:avLst/>
          </a:prstGeom>
          <a:noFill/>
          <a:ln w="9525">
            <a:noFill/>
            <a:miter lim="800000"/>
            <a:headEnd/>
            <a:tailEnd/>
          </a:ln>
        </p:spPr>
      </p:pic>
      <p:pic>
        <p:nvPicPr>
          <p:cNvPr id="16" name="Picture 28" descr="06_NEW_0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25485" y="2623596"/>
            <a:ext cx="884238" cy="885825"/>
          </a:xfrm>
          <a:prstGeom prst="rect">
            <a:avLst/>
          </a:prstGeom>
          <a:noFill/>
          <a:ln w="9525">
            <a:noFill/>
            <a:miter lim="800000"/>
            <a:headEnd/>
            <a:tailEnd/>
          </a:ln>
        </p:spPr>
      </p:pic>
      <p:grpSp>
        <p:nvGrpSpPr>
          <p:cNvPr id="17" name="Group 29"/>
          <p:cNvGrpSpPr>
            <a:grpSpLocks/>
          </p:cNvGrpSpPr>
          <p:nvPr/>
        </p:nvGrpSpPr>
        <p:grpSpPr bwMode="auto">
          <a:xfrm>
            <a:off x="7752292" y="4392328"/>
            <a:ext cx="1063625" cy="1027113"/>
            <a:chOff x="4185" y="1141"/>
            <a:chExt cx="705" cy="681"/>
          </a:xfrm>
        </p:grpSpPr>
        <p:sp>
          <p:nvSpPr>
            <p:cNvPr id="18" name="Freeform 3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19" name="Freeform 3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grpSp>
        <p:nvGrpSpPr>
          <p:cNvPr id="20" name="Group 32"/>
          <p:cNvGrpSpPr>
            <a:grpSpLocks/>
          </p:cNvGrpSpPr>
          <p:nvPr/>
        </p:nvGrpSpPr>
        <p:grpSpPr bwMode="auto">
          <a:xfrm>
            <a:off x="5258330" y="4400266"/>
            <a:ext cx="1063625" cy="1027112"/>
            <a:chOff x="4185" y="1141"/>
            <a:chExt cx="705" cy="681"/>
          </a:xfrm>
        </p:grpSpPr>
        <p:sp>
          <p:nvSpPr>
            <p:cNvPr id="21" name="Freeform 3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22" name="Freeform 3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grpSp>
        <p:nvGrpSpPr>
          <p:cNvPr id="23" name="Group 35"/>
          <p:cNvGrpSpPr>
            <a:grpSpLocks/>
          </p:cNvGrpSpPr>
          <p:nvPr/>
        </p:nvGrpSpPr>
        <p:grpSpPr bwMode="auto">
          <a:xfrm>
            <a:off x="2734205" y="4409791"/>
            <a:ext cx="1063625" cy="1027112"/>
            <a:chOff x="4185" y="1141"/>
            <a:chExt cx="705" cy="681"/>
          </a:xfrm>
        </p:grpSpPr>
        <p:sp>
          <p:nvSpPr>
            <p:cNvPr id="24" name="Freeform 36"/>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25" name="Freeform 37"/>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grpSp>
        <p:nvGrpSpPr>
          <p:cNvPr id="26" name="Group 38"/>
          <p:cNvGrpSpPr>
            <a:grpSpLocks/>
          </p:cNvGrpSpPr>
          <p:nvPr/>
        </p:nvGrpSpPr>
        <p:grpSpPr bwMode="auto">
          <a:xfrm>
            <a:off x="5251980" y="2555591"/>
            <a:ext cx="1063625" cy="1027112"/>
            <a:chOff x="4185" y="1141"/>
            <a:chExt cx="705" cy="681"/>
          </a:xfrm>
        </p:grpSpPr>
        <p:sp>
          <p:nvSpPr>
            <p:cNvPr id="27" name="Freeform 39"/>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28" name="Freeform 40"/>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grpSp>
        <p:nvGrpSpPr>
          <p:cNvPr id="29" name="Group 41"/>
          <p:cNvGrpSpPr>
            <a:grpSpLocks/>
          </p:cNvGrpSpPr>
          <p:nvPr/>
        </p:nvGrpSpPr>
        <p:grpSpPr bwMode="auto">
          <a:xfrm>
            <a:off x="2727855" y="2563528"/>
            <a:ext cx="1063625" cy="1027113"/>
            <a:chOff x="4185" y="1141"/>
            <a:chExt cx="705" cy="681"/>
          </a:xfrm>
        </p:grpSpPr>
        <p:sp>
          <p:nvSpPr>
            <p:cNvPr id="30" name="Freeform 4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sp>
          <p:nvSpPr>
            <p:cNvPr id="31" name="Freeform 4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Arial" charset="0"/>
              </a:endParaRPr>
            </a:p>
          </p:txBody>
        </p:sp>
      </p:grpSp>
      <p:pic>
        <p:nvPicPr>
          <p:cNvPr id="33" name="Picture 48" descr="ledger_icon_blue"/>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561917" y="3079466"/>
            <a:ext cx="1106488" cy="476250"/>
          </a:xfrm>
          <a:prstGeom prst="rect">
            <a:avLst/>
          </a:prstGeom>
          <a:noFill/>
          <a:ln w="9525">
            <a:noFill/>
            <a:miter lim="800000"/>
            <a:headEnd/>
            <a:tailEnd/>
          </a:ln>
        </p:spPr>
      </p:pic>
      <p:pic>
        <p:nvPicPr>
          <p:cNvPr id="34" name="Picture 49" descr="ledger_icon_green"/>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496330" y="2747678"/>
            <a:ext cx="1106487" cy="476250"/>
          </a:xfrm>
          <a:prstGeom prst="rect">
            <a:avLst/>
          </a:prstGeom>
          <a:noFill/>
          <a:ln w="9525">
            <a:noFill/>
            <a:miter lim="800000"/>
            <a:headEnd/>
            <a:tailEnd/>
          </a:ln>
        </p:spPr>
      </p:pic>
      <p:pic>
        <p:nvPicPr>
          <p:cNvPr id="35" name="Picture 50" descr="ledger_icon_red"/>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56355" y="2931828"/>
            <a:ext cx="1106487" cy="476250"/>
          </a:xfrm>
          <a:prstGeom prst="rect">
            <a:avLst/>
          </a:prstGeom>
          <a:noFill/>
          <a:ln w="9525">
            <a:noFill/>
            <a:miter lim="800000"/>
            <a:headEnd/>
            <a:tailEnd/>
          </a:ln>
        </p:spPr>
      </p:pic>
      <p:pic>
        <p:nvPicPr>
          <p:cNvPr id="36" name="Picture 51" descr="ledger_icon_violet"/>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473017" y="4401853"/>
            <a:ext cx="1106488" cy="476250"/>
          </a:xfrm>
          <a:prstGeom prst="rect">
            <a:avLst/>
          </a:prstGeom>
          <a:noFill/>
          <a:ln w="9525">
            <a:noFill/>
            <a:miter lim="800000"/>
            <a:headEnd/>
            <a:tailEnd/>
          </a:ln>
        </p:spPr>
      </p:pic>
      <p:pic>
        <p:nvPicPr>
          <p:cNvPr id="37" name="Picture 52" descr="ledger_icon_orange"/>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448705" y="4855878"/>
            <a:ext cx="1106487" cy="476250"/>
          </a:xfrm>
          <a:prstGeom prst="rect">
            <a:avLst/>
          </a:prstGeom>
          <a:noFill/>
          <a:ln w="9525">
            <a:noFill/>
            <a:miter lim="800000"/>
            <a:headEnd/>
            <a:tailEnd/>
          </a:ln>
        </p:spPr>
      </p:pic>
      <p:pic>
        <p:nvPicPr>
          <p:cNvPr id="38" name="Picture 53" descr="ledger_icon_olive"/>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045230" y="4463766"/>
            <a:ext cx="1106487" cy="476250"/>
          </a:xfrm>
          <a:prstGeom prst="rect">
            <a:avLst/>
          </a:prstGeom>
          <a:noFill/>
          <a:ln w="9525">
            <a:noFill/>
            <a:miter lim="800000"/>
            <a:headEnd/>
            <a:tailEnd/>
          </a:ln>
        </p:spPr>
      </p:pic>
      <p:cxnSp>
        <p:nvCxnSpPr>
          <p:cNvPr id="39" name="Straight Connector 126"/>
          <p:cNvCxnSpPr>
            <a:cxnSpLocks noChangeShapeType="1"/>
          </p:cNvCxnSpPr>
          <p:nvPr/>
        </p:nvCxnSpPr>
        <p:spPr bwMode="auto">
          <a:xfrm>
            <a:off x="3839105" y="3627153"/>
            <a:ext cx="3832225" cy="9525"/>
          </a:xfrm>
          <a:prstGeom prst="line">
            <a:avLst/>
          </a:prstGeom>
          <a:noFill/>
          <a:ln w="19050" algn="ctr">
            <a:solidFill>
              <a:srgbClr val="1A2F40"/>
            </a:solidFill>
            <a:round/>
            <a:headEnd/>
            <a:tailEnd/>
          </a:ln>
        </p:spPr>
      </p:cxnSp>
      <p:cxnSp>
        <p:nvCxnSpPr>
          <p:cNvPr id="40" name="Straight Connector 128"/>
          <p:cNvCxnSpPr>
            <a:cxnSpLocks noChangeShapeType="1"/>
          </p:cNvCxnSpPr>
          <p:nvPr/>
        </p:nvCxnSpPr>
        <p:spPr bwMode="auto">
          <a:xfrm flipV="1">
            <a:off x="3851805" y="3620803"/>
            <a:ext cx="3830637" cy="742950"/>
          </a:xfrm>
          <a:prstGeom prst="line">
            <a:avLst/>
          </a:prstGeom>
          <a:noFill/>
          <a:ln w="19050" algn="ctr">
            <a:solidFill>
              <a:srgbClr val="1A2F40"/>
            </a:solidFill>
            <a:round/>
            <a:headEnd/>
            <a:tailEnd/>
          </a:ln>
        </p:spPr>
      </p:cxnSp>
      <p:cxnSp>
        <p:nvCxnSpPr>
          <p:cNvPr id="41" name="Straight Connector 129"/>
          <p:cNvCxnSpPr>
            <a:cxnSpLocks noChangeShapeType="1"/>
          </p:cNvCxnSpPr>
          <p:nvPr/>
        </p:nvCxnSpPr>
        <p:spPr bwMode="auto">
          <a:xfrm flipH="1" flipV="1">
            <a:off x="3867680" y="3627153"/>
            <a:ext cx="3814762" cy="704850"/>
          </a:xfrm>
          <a:prstGeom prst="line">
            <a:avLst/>
          </a:prstGeom>
          <a:noFill/>
          <a:ln w="19050" algn="ctr">
            <a:solidFill>
              <a:srgbClr val="1A2F40"/>
            </a:solidFill>
            <a:round/>
            <a:headEnd/>
            <a:tailEnd/>
          </a:ln>
        </p:spPr>
      </p:cxnSp>
      <p:cxnSp>
        <p:nvCxnSpPr>
          <p:cNvPr id="42" name="Straight Connector 131"/>
          <p:cNvCxnSpPr>
            <a:cxnSpLocks noChangeShapeType="1"/>
          </p:cNvCxnSpPr>
          <p:nvPr/>
        </p:nvCxnSpPr>
        <p:spPr bwMode="auto">
          <a:xfrm flipV="1">
            <a:off x="3851805" y="4335178"/>
            <a:ext cx="3833812" cy="15875"/>
          </a:xfrm>
          <a:prstGeom prst="line">
            <a:avLst/>
          </a:prstGeom>
          <a:noFill/>
          <a:ln w="19050" algn="ctr">
            <a:solidFill>
              <a:srgbClr val="1A2F40"/>
            </a:solidFill>
            <a:round/>
            <a:headEnd/>
            <a:tailEnd/>
          </a:ln>
        </p:spPr>
      </p:cxnSp>
      <p:cxnSp>
        <p:nvCxnSpPr>
          <p:cNvPr id="43" name="Straight Connector 132"/>
          <p:cNvCxnSpPr>
            <a:cxnSpLocks noChangeShapeType="1"/>
          </p:cNvCxnSpPr>
          <p:nvPr/>
        </p:nvCxnSpPr>
        <p:spPr bwMode="auto">
          <a:xfrm flipV="1">
            <a:off x="5793317" y="3619216"/>
            <a:ext cx="1901825" cy="798512"/>
          </a:xfrm>
          <a:prstGeom prst="line">
            <a:avLst/>
          </a:prstGeom>
          <a:noFill/>
          <a:ln w="19050" algn="ctr">
            <a:solidFill>
              <a:srgbClr val="1A2F40"/>
            </a:solidFill>
            <a:round/>
            <a:headEnd type="oval" w="med" len="med"/>
            <a:tailEnd type="oval" w="med" len="med"/>
          </a:ln>
        </p:spPr>
      </p:cxnSp>
      <p:cxnSp>
        <p:nvCxnSpPr>
          <p:cNvPr id="44" name="Straight Connector 133"/>
          <p:cNvCxnSpPr>
            <a:cxnSpLocks noChangeShapeType="1"/>
          </p:cNvCxnSpPr>
          <p:nvPr/>
        </p:nvCxnSpPr>
        <p:spPr bwMode="auto">
          <a:xfrm flipH="1" flipV="1">
            <a:off x="3843867" y="4365341"/>
            <a:ext cx="1350963" cy="269875"/>
          </a:xfrm>
          <a:prstGeom prst="line">
            <a:avLst/>
          </a:prstGeom>
          <a:noFill/>
          <a:ln w="19050" algn="ctr">
            <a:solidFill>
              <a:srgbClr val="1A2F40"/>
            </a:solidFill>
            <a:round/>
            <a:headEnd type="oval" w="med" len="med"/>
            <a:tailEnd type="oval" w="med" len="med"/>
          </a:ln>
        </p:spPr>
      </p:cxnSp>
      <p:cxnSp>
        <p:nvCxnSpPr>
          <p:cNvPr id="45" name="Straight Connector 134"/>
          <p:cNvCxnSpPr>
            <a:cxnSpLocks noChangeShapeType="1"/>
          </p:cNvCxnSpPr>
          <p:nvPr/>
        </p:nvCxnSpPr>
        <p:spPr bwMode="auto">
          <a:xfrm flipH="1" flipV="1">
            <a:off x="3845455" y="3628741"/>
            <a:ext cx="1947862" cy="784225"/>
          </a:xfrm>
          <a:prstGeom prst="line">
            <a:avLst/>
          </a:prstGeom>
          <a:noFill/>
          <a:ln w="19050" algn="ctr">
            <a:solidFill>
              <a:srgbClr val="1A2F40"/>
            </a:solidFill>
            <a:round/>
            <a:headEnd/>
            <a:tailEnd type="oval" w="med" len="med"/>
          </a:ln>
        </p:spPr>
      </p:cxnSp>
      <p:cxnSp>
        <p:nvCxnSpPr>
          <p:cNvPr id="46" name="Straight Connector 139"/>
          <p:cNvCxnSpPr>
            <a:cxnSpLocks noChangeShapeType="1"/>
          </p:cNvCxnSpPr>
          <p:nvPr/>
        </p:nvCxnSpPr>
        <p:spPr bwMode="auto">
          <a:xfrm>
            <a:off x="6391805" y="3557303"/>
            <a:ext cx="1293812" cy="777875"/>
          </a:xfrm>
          <a:prstGeom prst="line">
            <a:avLst/>
          </a:prstGeom>
          <a:noFill/>
          <a:ln w="19050" algn="ctr">
            <a:solidFill>
              <a:srgbClr val="1A2F40"/>
            </a:solidFill>
            <a:round/>
            <a:headEnd type="oval" w="med" len="med"/>
            <a:tailEnd/>
          </a:ln>
        </p:spPr>
      </p:cxnSp>
      <p:cxnSp>
        <p:nvCxnSpPr>
          <p:cNvPr id="47" name="Straight Connector 140"/>
          <p:cNvCxnSpPr>
            <a:cxnSpLocks noChangeShapeType="1"/>
          </p:cNvCxnSpPr>
          <p:nvPr/>
        </p:nvCxnSpPr>
        <p:spPr bwMode="auto">
          <a:xfrm flipV="1">
            <a:off x="6401330" y="4332003"/>
            <a:ext cx="1284287" cy="312738"/>
          </a:xfrm>
          <a:prstGeom prst="line">
            <a:avLst/>
          </a:prstGeom>
          <a:noFill/>
          <a:ln w="19050" algn="ctr">
            <a:solidFill>
              <a:srgbClr val="1A2F40"/>
            </a:solidFill>
            <a:round/>
            <a:headEnd type="oval" w="med" len="med"/>
            <a:tailEnd type="oval" w="med" len="med"/>
          </a:ln>
        </p:spPr>
      </p:cxnSp>
      <p:cxnSp>
        <p:nvCxnSpPr>
          <p:cNvPr id="48" name="Straight Connector 136"/>
          <p:cNvCxnSpPr>
            <a:cxnSpLocks noChangeShapeType="1"/>
          </p:cNvCxnSpPr>
          <p:nvPr/>
        </p:nvCxnSpPr>
        <p:spPr bwMode="auto">
          <a:xfrm flipV="1">
            <a:off x="3845455" y="3536666"/>
            <a:ext cx="1352550" cy="817562"/>
          </a:xfrm>
          <a:prstGeom prst="line">
            <a:avLst/>
          </a:prstGeom>
          <a:noFill/>
          <a:ln w="19050" algn="ctr">
            <a:solidFill>
              <a:srgbClr val="1A2F40"/>
            </a:solidFill>
            <a:round/>
            <a:headEnd/>
            <a:tailEnd type="oval" w="med" len="med"/>
          </a:ln>
        </p:spPr>
      </p:cxnSp>
      <p:sp>
        <p:nvSpPr>
          <p:cNvPr id="49" name="Line 1727"/>
          <p:cNvSpPr>
            <a:spLocks noChangeShapeType="1"/>
          </p:cNvSpPr>
          <p:nvPr/>
        </p:nvSpPr>
        <p:spPr bwMode="auto">
          <a:xfrm>
            <a:off x="8353955" y="3584291"/>
            <a:ext cx="0" cy="776287"/>
          </a:xfrm>
          <a:prstGeom prst="line">
            <a:avLst/>
          </a:prstGeom>
          <a:noFill/>
          <a:ln w="19050">
            <a:solidFill>
              <a:srgbClr val="1A2F40"/>
            </a:solidFill>
            <a:round/>
            <a:headEnd type="triangle" w="med" len="med"/>
            <a:tailEnd type="triangle" w="med" len="med"/>
          </a:ln>
        </p:spPr>
        <p:txBody>
          <a:bodyPr/>
          <a:lstStyle/>
          <a:p>
            <a:endParaRPr lang="en-US" dirty="0">
              <a:solidFill>
                <a:srgbClr val="000000"/>
              </a:solidFill>
              <a:cs typeface="Arial" charset="0"/>
            </a:endParaRPr>
          </a:p>
        </p:txBody>
      </p:sp>
      <p:sp>
        <p:nvSpPr>
          <p:cNvPr id="50" name="Line 1727"/>
          <p:cNvSpPr>
            <a:spLocks noChangeShapeType="1"/>
          </p:cNvSpPr>
          <p:nvPr/>
        </p:nvSpPr>
        <p:spPr bwMode="auto">
          <a:xfrm>
            <a:off x="3251730" y="3593816"/>
            <a:ext cx="0" cy="776287"/>
          </a:xfrm>
          <a:prstGeom prst="line">
            <a:avLst/>
          </a:prstGeom>
          <a:noFill/>
          <a:ln w="19050">
            <a:solidFill>
              <a:srgbClr val="1A2F40"/>
            </a:solidFill>
            <a:round/>
            <a:headEnd type="triangle" w="med" len="med"/>
            <a:tailEnd type="triangle" w="med" len="med"/>
          </a:ln>
        </p:spPr>
        <p:txBody>
          <a:bodyPr/>
          <a:lstStyle/>
          <a:p>
            <a:endParaRPr lang="en-US" dirty="0">
              <a:solidFill>
                <a:srgbClr val="000000"/>
              </a:solidFill>
              <a:cs typeface="Arial" charset="0"/>
            </a:endParaRPr>
          </a:p>
        </p:txBody>
      </p:sp>
      <p:sp>
        <p:nvSpPr>
          <p:cNvPr id="51" name="Line 66"/>
          <p:cNvSpPr>
            <a:spLocks noChangeShapeType="1"/>
          </p:cNvSpPr>
          <p:nvPr/>
        </p:nvSpPr>
        <p:spPr bwMode="auto">
          <a:xfrm flipV="1">
            <a:off x="5793317" y="3562066"/>
            <a:ext cx="0" cy="847725"/>
          </a:xfrm>
          <a:prstGeom prst="line">
            <a:avLst/>
          </a:prstGeom>
          <a:noFill/>
          <a:ln w="19050">
            <a:solidFill>
              <a:srgbClr val="1A2F40"/>
            </a:solidFill>
            <a:round/>
            <a:headEnd/>
            <a:tailEnd type="oval" w="med" len="med"/>
          </a:ln>
        </p:spPr>
        <p:txBody>
          <a:bodyPr/>
          <a:lstStyle/>
          <a:p>
            <a:endParaRPr lang="en-US" dirty="0">
              <a:solidFill>
                <a:srgbClr val="000000"/>
              </a:solidFill>
              <a:cs typeface="Arial" charset="0"/>
            </a:endParaRPr>
          </a:p>
        </p:txBody>
      </p:sp>
      <p:sp>
        <p:nvSpPr>
          <p:cNvPr id="52" name="Text Box 1307"/>
          <p:cNvSpPr txBox="1">
            <a:spLocks noChangeArrowheads="1"/>
          </p:cNvSpPr>
          <p:nvPr/>
        </p:nvSpPr>
        <p:spPr bwMode="auto">
          <a:xfrm>
            <a:off x="1480495" y="4962241"/>
            <a:ext cx="1204497" cy="523220"/>
          </a:xfrm>
          <a:prstGeom prst="rect">
            <a:avLst/>
          </a:prstGeom>
          <a:noFill/>
          <a:ln w="9525">
            <a:noFill/>
            <a:miter lim="800000"/>
            <a:headEnd/>
            <a:tailEnd/>
          </a:ln>
        </p:spPr>
        <p:txBody>
          <a:bodyPr wrap="square">
            <a:spAutoFit/>
          </a:bodyPr>
          <a:lstStyle/>
          <a:p>
            <a:pPr algn="r">
              <a:spcBef>
                <a:spcPct val="50000"/>
              </a:spcBef>
            </a:pPr>
            <a:r>
              <a:rPr lang="en-US" sz="1400" dirty="0">
                <a:solidFill>
                  <a:srgbClr val="000000"/>
                </a:solidFill>
                <a:cs typeface="Arial" charset="0"/>
              </a:rPr>
              <a:t>Insurer records</a:t>
            </a:r>
          </a:p>
        </p:txBody>
      </p:sp>
      <p:sp>
        <p:nvSpPr>
          <p:cNvPr id="53" name="Text Box 1310"/>
          <p:cNvSpPr txBox="1">
            <a:spLocks noChangeArrowheads="1"/>
          </p:cNvSpPr>
          <p:nvPr/>
        </p:nvSpPr>
        <p:spPr bwMode="auto">
          <a:xfrm>
            <a:off x="8955617" y="4952716"/>
            <a:ext cx="884238" cy="523220"/>
          </a:xfrm>
          <a:prstGeom prst="rect">
            <a:avLst/>
          </a:prstGeom>
          <a:noFill/>
          <a:ln w="9525">
            <a:noFill/>
            <a:miter lim="800000"/>
            <a:headEnd/>
            <a:tailEnd/>
          </a:ln>
        </p:spPr>
        <p:txBody>
          <a:bodyPr>
            <a:spAutoFit/>
          </a:bodyPr>
          <a:lstStyle/>
          <a:p>
            <a:pPr>
              <a:spcBef>
                <a:spcPct val="50000"/>
              </a:spcBef>
            </a:pPr>
            <a:r>
              <a:rPr lang="en-US" sz="1400" dirty="0">
                <a:solidFill>
                  <a:srgbClr val="000000"/>
                </a:solidFill>
                <a:cs typeface="Arial" charset="0"/>
              </a:rPr>
              <a:t>Auditor records</a:t>
            </a:r>
          </a:p>
        </p:txBody>
      </p:sp>
      <p:sp>
        <p:nvSpPr>
          <p:cNvPr id="54" name="Text Box 1311"/>
          <p:cNvSpPr txBox="1">
            <a:spLocks noChangeArrowheads="1"/>
          </p:cNvSpPr>
          <p:nvPr/>
        </p:nvSpPr>
        <p:spPr bwMode="auto">
          <a:xfrm>
            <a:off x="6360055" y="4962241"/>
            <a:ext cx="1314450" cy="523220"/>
          </a:xfrm>
          <a:prstGeom prst="rect">
            <a:avLst/>
          </a:prstGeom>
          <a:noFill/>
          <a:ln w="9525">
            <a:noFill/>
            <a:miter lim="800000"/>
            <a:headEnd/>
            <a:tailEnd/>
          </a:ln>
        </p:spPr>
        <p:txBody>
          <a:bodyPr>
            <a:spAutoFit/>
          </a:bodyPr>
          <a:lstStyle/>
          <a:p>
            <a:r>
              <a:rPr lang="en-US" sz="1400" dirty="0">
                <a:solidFill>
                  <a:srgbClr val="000000"/>
                </a:solidFill>
                <a:cs typeface="Arial" charset="0"/>
              </a:rPr>
              <a:t>Regulator records</a:t>
            </a:r>
          </a:p>
        </p:txBody>
      </p:sp>
      <p:sp>
        <p:nvSpPr>
          <p:cNvPr id="55" name="Text Box 1306"/>
          <p:cNvSpPr txBox="1">
            <a:spLocks noChangeArrowheads="1"/>
          </p:cNvSpPr>
          <p:nvPr/>
        </p:nvSpPr>
        <p:spPr bwMode="auto">
          <a:xfrm>
            <a:off x="1510945" y="2479391"/>
            <a:ext cx="1101022" cy="523220"/>
          </a:xfrm>
          <a:prstGeom prst="rect">
            <a:avLst/>
          </a:prstGeom>
          <a:noFill/>
          <a:ln w="9525">
            <a:noFill/>
            <a:miter lim="800000"/>
            <a:headEnd/>
            <a:tailEnd/>
          </a:ln>
        </p:spPr>
        <p:txBody>
          <a:bodyPr wrap="square">
            <a:spAutoFit/>
          </a:bodyPr>
          <a:lstStyle/>
          <a:p>
            <a:pPr algn="r"/>
            <a:r>
              <a:rPr lang="en-US" sz="1400" dirty="0">
                <a:solidFill>
                  <a:srgbClr val="000000"/>
                </a:solidFill>
                <a:cs typeface="Arial" charset="0"/>
              </a:rPr>
              <a:t>Participant A’s records</a:t>
            </a:r>
          </a:p>
        </p:txBody>
      </p:sp>
      <p:sp>
        <p:nvSpPr>
          <p:cNvPr id="56" name="Text Box 1308"/>
          <p:cNvSpPr txBox="1">
            <a:spLocks noChangeArrowheads="1"/>
          </p:cNvSpPr>
          <p:nvPr/>
        </p:nvSpPr>
        <p:spPr bwMode="auto">
          <a:xfrm>
            <a:off x="8947680" y="2477803"/>
            <a:ext cx="935037" cy="523220"/>
          </a:xfrm>
          <a:prstGeom prst="rect">
            <a:avLst/>
          </a:prstGeom>
          <a:noFill/>
          <a:ln w="9525">
            <a:noFill/>
            <a:miter lim="800000"/>
            <a:headEnd/>
            <a:tailEnd/>
          </a:ln>
        </p:spPr>
        <p:txBody>
          <a:bodyPr>
            <a:spAutoFit/>
          </a:bodyPr>
          <a:lstStyle/>
          <a:p>
            <a:r>
              <a:rPr lang="en-US" sz="1400" dirty="0">
                <a:solidFill>
                  <a:srgbClr val="000000"/>
                </a:solidFill>
                <a:cs typeface="Arial" charset="0"/>
              </a:rPr>
              <a:t>Bank records</a:t>
            </a:r>
          </a:p>
        </p:txBody>
      </p:sp>
      <p:sp>
        <p:nvSpPr>
          <p:cNvPr id="57" name="Text Box 1309"/>
          <p:cNvSpPr txBox="1">
            <a:spLocks noChangeArrowheads="1"/>
          </p:cNvSpPr>
          <p:nvPr/>
        </p:nvSpPr>
        <p:spPr bwMode="auto">
          <a:xfrm>
            <a:off x="5309960" y="2002413"/>
            <a:ext cx="1130300" cy="523220"/>
          </a:xfrm>
          <a:prstGeom prst="rect">
            <a:avLst/>
          </a:prstGeom>
          <a:noFill/>
          <a:ln w="9525">
            <a:noFill/>
            <a:miter lim="800000"/>
            <a:headEnd/>
            <a:tailEnd/>
          </a:ln>
        </p:spPr>
        <p:txBody>
          <a:bodyPr>
            <a:spAutoFit/>
          </a:bodyPr>
          <a:lstStyle/>
          <a:p>
            <a:r>
              <a:rPr lang="en-US" sz="1400" dirty="0">
                <a:solidFill>
                  <a:srgbClr val="000000"/>
                </a:solidFill>
                <a:cs typeface="Arial" charset="0"/>
              </a:rPr>
              <a:t>Participant B’s records</a:t>
            </a:r>
          </a:p>
        </p:txBody>
      </p:sp>
    </p:spTree>
    <p:extLst>
      <p:ext uri="{BB962C8B-B14F-4D97-AF65-F5344CB8AC3E}">
        <p14:creationId xmlns:p14="http://schemas.microsoft.com/office/powerpoint/2010/main" val="560833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Wolfpack Presentation Template(1)</Template>
  <TotalTime>4216</TotalTime>
  <Words>3874</Words>
  <Application>Microsoft Macintosh PowerPoint</Application>
  <PresentationFormat>Widescreen</PresentationFormat>
  <Paragraphs>478</Paragraphs>
  <Slides>34</Slides>
  <Notes>31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Calibri</vt:lpstr>
      <vt:lpstr>Helvetica Light</vt:lpstr>
      <vt:lpstr>Helvetica Neue</vt:lpstr>
      <vt:lpstr>Mangal</vt:lpstr>
      <vt:lpstr>ヒラギノ角ゴ Pro W3</vt:lpstr>
      <vt:lpstr>Arial</vt:lpstr>
      <vt:lpstr>IBM Cloud Content</vt:lpstr>
      <vt:lpstr>2_Custom Design</vt:lpstr>
      <vt:lpstr>Custom Design</vt:lpstr>
      <vt:lpstr>1_Custom Design</vt:lpstr>
      <vt:lpstr>Create your first Blockchain</vt:lpstr>
      <vt:lpstr>PowerPoint Presentation</vt:lpstr>
      <vt:lpstr>PowerPoint Presentation</vt:lpstr>
      <vt:lpstr>What is Blockchain</vt:lpstr>
      <vt:lpstr>PowerPoint Presentation</vt:lpstr>
      <vt:lpstr>PowerPoint Presentation</vt:lpstr>
      <vt:lpstr>PowerPoint Presentation</vt:lpstr>
      <vt:lpstr>Why use Blockchain</vt:lpstr>
      <vt:lpstr>PowerPoint Presentation</vt:lpstr>
      <vt:lpstr>PowerPoint Presentation</vt:lpstr>
      <vt:lpstr>PowerPoint Presentation</vt:lpstr>
      <vt:lpstr>PowerPoint Presentation</vt:lpstr>
      <vt:lpstr>PowerPoint Presentation</vt:lpstr>
      <vt:lpstr>PowerPoint Presentation</vt:lpstr>
      <vt:lpstr>What Blockchain Isn’t</vt:lpstr>
      <vt:lpstr>PowerPoint Presentation</vt:lpstr>
      <vt:lpstr>Blockchain for Business</vt:lpstr>
      <vt:lpstr>PowerPoint Presentation</vt:lpstr>
      <vt:lpstr>PowerPoint Presentation</vt:lpstr>
      <vt:lpstr>PowerPoint Presentation</vt:lpstr>
      <vt:lpstr>PowerPoint Presentation</vt:lpstr>
      <vt:lpstr>PowerPoint Presentation</vt:lpstr>
      <vt:lpstr>IBM Blockchain</vt:lpstr>
      <vt:lpstr>PowerPoint Presentation</vt:lpstr>
      <vt:lpstr>PowerPoint Presentation</vt:lpstr>
      <vt:lpstr>Hyperledger Fabric and Composer</vt:lpstr>
      <vt:lpstr>PowerPoint Presentation</vt:lpstr>
      <vt:lpstr>PowerPoint Presentation</vt:lpstr>
      <vt:lpstr>PowerPoint Presentation</vt:lpstr>
      <vt:lpstr>PowerPoint Presentation</vt:lpstr>
      <vt:lpstr>Hands-on Lab</vt:lpstr>
      <vt:lpstr>PowerPoint Presentation</vt:lpstr>
      <vt:lpstr>Conclusion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first Blockchain</dc:title>
  <dc:creator>Chris Tyler</dc:creator>
  <cp:lastModifiedBy>Chris Tyler</cp:lastModifiedBy>
  <cp:revision>27</cp:revision>
  <dcterms:created xsi:type="dcterms:W3CDTF">2018-02-16T20:49:45Z</dcterms:created>
  <dcterms:modified xsi:type="dcterms:W3CDTF">2018-02-19T19:06:29Z</dcterms:modified>
</cp:coreProperties>
</file>